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8" r:id="rId2"/>
    <p:sldId id="269" r:id="rId3"/>
    <p:sldId id="270" r:id="rId4"/>
    <p:sldId id="284" r:id="rId5"/>
    <p:sldId id="288" r:id="rId6"/>
    <p:sldId id="287" r:id="rId7"/>
    <p:sldId id="286" r:id="rId8"/>
    <p:sldId id="261" r:id="rId9"/>
    <p:sldId id="292" r:id="rId10"/>
    <p:sldId id="293" r:id="rId11"/>
    <p:sldId id="294" r:id="rId12"/>
    <p:sldId id="295" r:id="rId13"/>
    <p:sldId id="296" r:id="rId14"/>
    <p:sldId id="262" r:id="rId15"/>
    <p:sldId id="282" r:id="rId16"/>
    <p:sldId id="276" r:id="rId17"/>
    <p:sldId id="275" r:id="rId18"/>
    <p:sldId id="283" r:id="rId19"/>
    <p:sldId id="263" r:id="rId20"/>
    <p:sldId id="277" r:id="rId21"/>
    <p:sldId id="257" r:id="rId22"/>
    <p:sldId id="289" r:id="rId23"/>
    <p:sldId id="290" r:id="rId24"/>
    <p:sldId id="281" r:id="rId25"/>
  </p:sldIdLst>
  <p:sldSz cx="12192000" cy="6858000"/>
  <p:notesSz cx="6858000" cy="9144000"/>
  <p:embeddedFontLst>
    <p:embeddedFont>
      <p:font typeface="KoPub돋움체 Bold" panose="02020603020101020101" pitchFamily="18" charset="-127"/>
      <p:regular r:id="rId26"/>
    </p:embeddedFont>
    <p:embeddedFont>
      <p:font typeface="나눔스퀘어_ac Bold" panose="020B0600000101010101" pitchFamily="50" charset="-127"/>
      <p:bold r:id="rId27"/>
    </p:embeddedFont>
    <p:embeddedFont>
      <p:font typeface="210 연날리기 B" panose="02020603020101020101" pitchFamily="18" charset="-127"/>
      <p:regular r:id="rId28"/>
    </p:embeddedFont>
    <p:embeddedFont>
      <p:font typeface="210 연날리기 R" panose="02020603020101020101" pitchFamily="18" charset="-127"/>
      <p:regular r:id="rId29"/>
    </p:embeddedFont>
    <p:embeddedFont>
      <p:font typeface="Tmon몬소리 Black" panose="02000A03000000000000" pitchFamily="2" charset="-127"/>
      <p:bold r:id="rId30"/>
    </p:embeddedFont>
    <p:embeddedFont>
      <p:font typeface="나눔스퀘어_ac" panose="020B0600000101010101" pitchFamily="50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2C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CB927-5B24-447D-9D93-800986A30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A4B39C-5D3F-4D0E-A373-2E79EBB223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BE72F-148F-4D2F-B243-4B6475956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B6D1-6E66-4719-9CC0-41E048A97F70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094079-0F82-4D84-9080-3A5D900DF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23A0CB-3D33-445F-A4CC-E3D1B616B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1EF5-BBAB-4535-9459-E0696DB15A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049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6F203-E6F5-451F-B3A2-22CE6A97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A699AE-C79E-447E-8F78-BBFF4E31F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7569A1-E1E5-4B85-BC40-749EF77E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B6D1-6E66-4719-9CC0-41E048A97F70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40B7CA-D512-4077-86E6-69342834A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16643F-DDBD-4EC1-9104-7AEB6216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1EF5-BBAB-4535-9459-E0696DB15A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645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BAF1EA-ED2A-40AC-A43C-5CFB84EFF7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4A8ADD-CF71-4DCE-8582-7C7EB647A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26F6DC-8513-422F-A5DD-4909990A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B6D1-6E66-4719-9CC0-41E048A97F70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964661-09DC-462A-BAF3-F6519A658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8F4F7E-B94E-4024-8389-174DCD17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1EF5-BBAB-4535-9459-E0696DB15A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7D40A-1821-42A5-AB14-44AC4F777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2745AF-45BF-42B8-A025-52CB364FC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71523C-D0D0-44B7-B50C-F53D02258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B6D1-6E66-4719-9CC0-41E048A97F70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2FB58A-5713-4020-A6CC-7C446728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5E4CC6-DB14-427D-A917-A3949BE6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1EF5-BBAB-4535-9459-E0696DB15A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020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8F4E9-35BB-4ED0-BDFE-8CAD54067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85E8C2-674D-43CC-B824-D5F3DF00A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1F4A61-8B56-44D3-A000-65DEDE3B5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B6D1-6E66-4719-9CC0-41E048A97F70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7897CA-66D0-4A54-BF25-8C9D68BFD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63301E-0FA2-40A1-AC30-49A691ED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1EF5-BBAB-4535-9459-E0696DB15A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78E4C-B1DA-48E0-B7D4-7580F585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5F5F8C-DACB-4AAA-8FE5-347B76972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331669-F3BA-4348-8E47-75E6F9E54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E8C880-3652-4344-9BE2-74176824E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B6D1-6E66-4719-9CC0-41E048A97F70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8DB1A5-C49A-43FF-A313-7A24F10D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B59F8B-1579-4AD0-8E5C-5A1160E41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1EF5-BBAB-4535-9459-E0696DB15A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349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AE8C3C-2562-439A-819F-06DA182E3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235D99-7BAE-443E-A13B-044BE47DD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BC4870-A71F-4B32-AFB8-E37DEB849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C0F5CB-2F19-4498-AD2E-58FF1DD02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04E87C-7570-4514-82F2-009461BF8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7F5340-42DB-4142-9B79-894D5F5F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B6D1-6E66-4719-9CC0-41E048A97F70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ACEB6C-F750-477C-A6B3-423C697B3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A3EA03-198C-413F-945C-591A4EE96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1EF5-BBAB-4535-9459-E0696DB15A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604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1CF1E-99D8-4D4B-8188-84BAA8B1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C2D77F-E69A-42D1-A2CA-B9211A740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B6D1-6E66-4719-9CC0-41E048A97F70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A7D302-EA53-461C-9994-3EBE1F4E6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A7889F-4F3F-4986-B965-DF62A4E25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1EF5-BBAB-4535-9459-E0696DB15A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834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E74F92A-C779-4492-98E3-13E9BF8F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B6D1-6E66-4719-9CC0-41E048A97F70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DB4BED-F56E-40F8-96B2-B5E44CFA7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792EDF-C96B-40C2-A83F-04C324D1B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1EF5-BBAB-4535-9459-E0696DB15A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37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4031-641F-4915-A628-B29F4CD90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70FB85-E540-4DAF-8AC6-82339360E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71D70A-2406-4172-83DE-567382D10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ABDF52-5611-41EB-A95B-F08F560CA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B6D1-6E66-4719-9CC0-41E048A97F70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596B40-761D-40AB-89A4-BEA34EAC2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C9D7EB-329E-4519-9B10-77A6E530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1EF5-BBAB-4535-9459-E0696DB15A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74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E36E9-D246-467D-85EF-D642E651F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D20DEC-A9F4-4AD0-8C09-86C17E633D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DF4993-7F8B-48DB-A275-3BA203AD8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E9975A-60A2-41FF-B311-F3C5D01A9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B6D1-6E66-4719-9CC0-41E048A97F70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9AD2F6-BAFB-4A40-B41C-72D02537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9CE33C-7722-49A1-8E29-C6B45EDED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1EF5-BBAB-4535-9459-E0696DB15A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69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4AAE04-81B8-46C9-B431-E7E533CE8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57D07-FE35-4FFE-B110-B8D0040E1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0EE14E-D2CE-4624-8038-3803817E72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6B6D1-6E66-4719-9CC0-41E048A97F70}" type="datetimeFigureOut">
              <a:rPr lang="ko-KR" altLang="en-US" smtClean="0"/>
              <a:t>2021-06-09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43E12-1547-4661-9E4B-D2C530DFE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3ACD25-1964-4837-B3A6-9B79DAC43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D1EF5-BBAB-4535-9459-E0696DB15A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69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컴퓨터 키보드 아이콘을 사용 하여 손 로열티 무료 사진, 그림, 이미지 그리고 스톡포토그래피. Image 99943969.">
            <a:extLst>
              <a:ext uri="{FF2B5EF4-FFF2-40B4-BE49-F238E27FC236}">
                <a16:creationId xmlns:a16="http://schemas.microsoft.com/office/drawing/2014/main" id="{2711FB04-FAD0-44FF-8E0A-5E2BA4FA8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77" b="92308" l="2000" r="988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261" y="1230001"/>
            <a:ext cx="1647543" cy="16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FF61472-290C-4FF3-82D4-289AD44E0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525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210 연날리기 B" panose="02020603020101020101" pitchFamily="18" charset="-127"/>
                <a:ea typeface="210 연날리기 B" panose="02020603020101020101" pitchFamily="18" charset="-127"/>
              </a:rPr>
              <a:t>타닥타닥</a:t>
            </a:r>
            <a:r>
              <a:rPr lang="en-US" altLang="ko-KR" dirty="0">
                <a:latin typeface="210 연날리기 B" panose="02020603020101020101" pitchFamily="18" charset="-127"/>
                <a:ea typeface="210 연날리기 B" panose="02020603020101020101" pitchFamily="18" charset="-127"/>
              </a:rPr>
              <a:t>,</a:t>
            </a:r>
            <a:br>
              <a:rPr lang="en-US" altLang="ko-KR" dirty="0">
                <a:latin typeface="210 연날리기 B" panose="02020603020101020101" pitchFamily="18" charset="-127"/>
                <a:ea typeface="210 연날리기 B" panose="02020603020101020101" pitchFamily="18" charset="-127"/>
              </a:rPr>
            </a:br>
            <a:r>
              <a:rPr lang="en-US" altLang="ko-KR" sz="1600" dirty="0">
                <a:latin typeface="210 연날리기 B" panose="02020603020101020101" pitchFamily="18" charset="-127"/>
                <a:ea typeface="210 연날리기 B" panose="02020603020101020101" pitchFamily="18" charset="-127"/>
              </a:rPr>
              <a:t>&lt;</a:t>
            </a:r>
            <a:r>
              <a:rPr lang="ko-KR" altLang="en-US" sz="1600" dirty="0">
                <a:latin typeface="210 연날리기 B" panose="02020603020101020101" pitchFamily="18" charset="-127"/>
                <a:ea typeface="210 연날리기 B" panose="02020603020101020101" pitchFamily="18" charset="-127"/>
              </a:rPr>
              <a:t>내 열정 불타는 소리</a:t>
            </a:r>
            <a:r>
              <a:rPr lang="en-US" altLang="ko-KR" sz="1600" dirty="0">
                <a:latin typeface="210 연날리기 B" panose="02020603020101020101" pitchFamily="18" charset="-127"/>
                <a:ea typeface="210 연날리기 B" panose="02020603020101020101" pitchFamily="18" charset="-127"/>
              </a:rPr>
              <a:t>&gt;</a:t>
            </a:r>
            <a:endParaRPr lang="ko-KR" altLang="en-US" dirty="0">
              <a:latin typeface="210 연날리기 B" panose="02020603020101020101" pitchFamily="18" charset="-127"/>
              <a:ea typeface="210 연날리기 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EC633F-A7C2-4677-B329-0AC677C293A6}"/>
              </a:ext>
            </a:extLst>
          </p:cNvPr>
          <p:cNvSpPr/>
          <p:nvPr/>
        </p:nvSpPr>
        <p:spPr>
          <a:xfrm>
            <a:off x="242048" y="713876"/>
            <a:ext cx="11483787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883DB5-DBDF-4342-A203-2ADE0F2B0093}"/>
              </a:ext>
            </a:extLst>
          </p:cNvPr>
          <p:cNvSpPr/>
          <p:nvPr/>
        </p:nvSpPr>
        <p:spPr>
          <a:xfrm>
            <a:off x="242047" y="6098405"/>
            <a:ext cx="11483787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90F2FFD-DFA2-4272-AE78-37AA618A6F61}"/>
              </a:ext>
            </a:extLst>
          </p:cNvPr>
          <p:cNvSpPr txBox="1">
            <a:spLocks/>
          </p:cNvSpPr>
          <p:nvPr/>
        </p:nvSpPr>
        <p:spPr>
          <a:xfrm>
            <a:off x="1979844" y="4370693"/>
            <a:ext cx="8008192" cy="1486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altLang="ko-KR" sz="1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201611178 </a:t>
            </a:r>
            <a:r>
              <a:rPr lang="ko-KR" altLang="en-US" sz="1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강경은</a:t>
            </a:r>
            <a:endParaRPr lang="en-US" altLang="ko-KR" sz="1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1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202012816 </a:t>
            </a:r>
            <a:r>
              <a:rPr lang="ko-KR" altLang="en-US" sz="1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이준영</a:t>
            </a:r>
            <a:endParaRPr lang="en-US" altLang="ko-KR" sz="1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1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202011899 </a:t>
            </a:r>
            <a:r>
              <a:rPr lang="ko-KR" altLang="en-US" sz="1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조은아</a:t>
            </a:r>
            <a:endParaRPr lang="en-US" altLang="ko-KR" sz="1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1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202111380 </a:t>
            </a:r>
            <a:r>
              <a:rPr lang="ko-KR" altLang="en-US" sz="1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최   상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1CB8E85-CD72-4C24-A123-814173B5DAF3}"/>
              </a:ext>
            </a:extLst>
          </p:cNvPr>
          <p:cNvSpPr txBox="1">
            <a:spLocks/>
          </p:cNvSpPr>
          <p:nvPr/>
        </p:nvSpPr>
        <p:spPr>
          <a:xfrm>
            <a:off x="4649741" y="3525099"/>
            <a:ext cx="26683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9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53F3BD-8A0D-4DF8-8BAF-D39C74631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935">
                        <a14:foregroundMark x1="29565" y1="71680" x2="68587" y2="91602"/>
                        <a14:foregroundMark x1="35652" y1="91602" x2="34239" y2="9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74" y="2262163"/>
            <a:ext cx="2028207" cy="1128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02BC0A-D88E-471B-81B6-33514AB3C7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0" b="97750" l="3261" r="922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231" y="2114764"/>
            <a:ext cx="1523943" cy="132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22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6CC047-8906-48E0-8E56-C24996F9C6D5}"/>
              </a:ext>
            </a:extLst>
          </p:cNvPr>
          <p:cNvSpPr txBox="1"/>
          <p:nvPr/>
        </p:nvSpPr>
        <p:spPr>
          <a:xfrm>
            <a:off x="407351" y="9421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3.1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낱말 연습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7043AE-966E-4A52-9E48-E864752C5745}"/>
              </a:ext>
            </a:extLst>
          </p:cNvPr>
          <p:cNvSpPr txBox="1"/>
          <p:nvPr/>
        </p:nvSpPr>
        <p:spPr>
          <a:xfrm>
            <a:off x="222066" y="1677684"/>
            <a:ext cx="3241641" cy="4908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④연습이 종료되면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자신의 점수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확인할 수 있다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이후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자동으로 다음 레벨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넘어간다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⑤</a:t>
            </a:r>
            <a:r>
              <a:rPr lang="ko-KR" altLang="en-US" sz="1400" b="1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고급 모드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플레이했을 경우에는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종료될 시 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단계의 점수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출력하고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재시작 여부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묻는다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동의할 경우 메인 메뉴로 돌아가고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거절할 경우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프로그램을 종료한다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51AEF-522F-4365-8365-86607C478CF6}"/>
              </a:ext>
            </a:extLst>
          </p:cNvPr>
          <p:cNvSpPr txBox="1"/>
          <p:nvPr/>
        </p:nvSpPr>
        <p:spPr>
          <a:xfrm>
            <a:off x="242048" y="313766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낱말 연습</a:t>
            </a:r>
            <a:r>
              <a:rPr lang="en-US" altLang="ko-KR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2000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E46C63-9D72-4FF1-A92D-0798BDAFB142}"/>
              </a:ext>
            </a:extLst>
          </p:cNvPr>
          <p:cNvSpPr/>
          <p:nvPr/>
        </p:nvSpPr>
        <p:spPr>
          <a:xfrm>
            <a:off x="242048" y="713876"/>
            <a:ext cx="11483787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E10806-8829-4C6D-B779-D86416385D14}"/>
              </a:ext>
            </a:extLst>
          </p:cNvPr>
          <p:cNvSpPr/>
          <p:nvPr/>
        </p:nvSpPr>
        <p:spPr>
          <a:xfrm flipV="1">
            <a:off x="407351" y="1308352"/>
            <a:ext cx="2220439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D2D82A-EB67-417D-8DB6-ADB774CD2A20}"/>
              </a:ext>
            </a:extLst>
          </p:cNvPr>
          <p:cNvSpPr/>
          <p:nvPr/>
        </p:nvSpPr>
        <p:spPr>
          <a:xfrm>
            <a:off x="242047" y="1929953"/>
            <a:ext cx="3201681" cy="1269507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C0AE06B-DCC1-4CA0-8C76-352A6F2A7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87"/>
          <a:stretch/>
        </p:blipFill>
        <p:spPr>
          <a:xfrm>
            <a:off x="8417783" y="3578671"/>
            <a:ext cx="3774217" cy="256545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5058DD-925E-4D84-BA97-D2965B63A046}"/>
              </a:ext>
            </a:extLst>
          </p:cNvPr>
          <p:cNvSpPr/>
          <p:nvPr/>
        </p:nvSpPr>
        <p:spPr>
          <a:xfrm>
            <a:off x="242047" y="3473047"/>
            <a:ext cx="3201681" cy="259928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86AA73-CE17-4DDC-8DEA-284972650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26"/>
          <a:stretch/>
        </p:blipFill>
        <p:spPr>
          <a:xfrm>
            <a:off x="7746150" y="1308352"/>
            <a:ext cx="3482763" cy="2376418"/>
          </a:xfrm>
          <a:prstGeom prst="rect">
            <a:avLst/>
          </a:prstGeom>
        </p:spPr>
      </p:pic>
      <p:sp>
        <p:nvSpPr>
          <p:cNvPr id="44" name="화살표: 왼쪽으로 구부러짐 43">
            <a:extLst>
              <a:ext uri="{FF2B5EF4-FFF2-40B4-BE49-F238E27FC236}">
                <a16:creationId xmlns:a16="http://schemas.microsoft.com/office/drawing/2014/main" id="{EE49BC5A-546B-47CB-A0E8-A42B8AA3D578}"/>
              </a:ext>
            </a:extLst>
          </p:cNvPr>
          <p:cNvSpPr/>
          <p:nvPr/>
        </p:nvSpPr>
        <p:spPr>
          <a:xfrm>
            <a:off x="11228913" y="2647303"/>
            <a:ext cx="839756" cy="1442573"/>
          </a:xfrm>
          <a:prstGeom prst="curvedLeft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EF78A9C-E6E4-4330-B397-C38C1B625C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4"/>
          <a:stretch/>
        </p:blipFill>
        <p:spPr>
          <a:xfrm>
            <a:off x="4068714" y="1295747"/>
            <a:ext cx="3482763" cy="2389023"/>
          </a:xfrm>
          <a:prstGeom prst="rect">
            <a:avLst/>
          </a:prstGeom>
        </p:spPr>
      </p:pic>
      <p:sp>
        <p:nvSpPr>
          <p:cNvPr id="49" name="화살표: 왼쪽 48">
            <a:extLst>
              <a:ext uri="{FF2B5EF4-FFF2-40B4-BE49-F238E27FC236}">
                <a16:creationId xmlns:a16="http://schemas.microsoft.com/office/drawing/2014/main" id="{98323463-F595-4DCF-9D18-F826CE990E56}"/>
              </a:ext>
            </a:extLst>
          </p:cNvPr>
          <p:cNvSpPr/>
          <p:nvPr/>
        </p:nvSpPr>
        <p:spPr>
          <a:xfrm rot="1742176" flipH="1">
            <a:off x="7082397" y="3776970"/>
            <a:ext cx="1948657" cy="746235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재시작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B599501-8BC5-4809-A045-8BE84DBB4E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91"/>
          <a:stretch/>
        </p:blipFill>
        <p:spPr>
          <a:xfrm>
            <a:off x="5168242" y="4667391"/>
            <a:ext cx="3075393" cy="2097024"/>
          </a:xfrm>
          <a:prstGeom prst="rect">
            <a:avLst/>
          </a:prstGeom>
        </p:spPr>
      </p:pic>
      <p:sp>
        <p:nvSpPr>
          <p:cNvPr id="51" name="화살표: 왼쪽으로 구부러짐 50">
            <a:extLst>
              <a:ext uri="{FF2B5EF4-FFF2-40B4-BE49-F238E27FC236}">
                <a16:creationId xmlns:a16="http://schemas.microsoft.com/office/drawing/2014/main" id="{218BD3C6-772C-4268-9402-A871C6D35B5A}"/>
              </a:ext>
            </a:extLst>
          </p:cNvPr>
          <p:cNvSpPr/>
          <p:nvPr/>
        </p:nvSpPr>
        <p:spPr>
          <a:xfrm rot="17535138" flipH="1">
            <a:off x="4344103" y="4953705"/>
            <a:ext cx="944873" cy="1783611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3073132-D33C-48B1-85E0-CE8E5285FA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861"/>
          <a:stretch/>
        </p:blipFill>
        <p:spPr>
          <a:xfrm>
            <a:off x="3638402" y="2687090"/>
            <a:ext cx="3913075" cy="268598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99D5233-11DF-446A-AE05-AF998FA74712}"/>
              </a:ext>
            </a:extLst>
          </p:cNvPr>
          <p:cNvSpPr txBox="1"/>
          <p:nvPr/>
        </p:nvSpPr>
        <p:spPr>
          <a:xfrm>
            <a:off x="4310034" y="5774792"/>
            <a:ext cx="95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아니요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DDA2C5-B7A1-4C9A-ABBE-44463AA44595}"/>
              </a:ext>
            </a:extLst>
          </p:cNvPr>
          <p:cNvSpPr txBox="1"/>
          <p:nvPr/>
        </p:nvSpPr>
        <p:spPr>
          <a:xfrm>
            <a:off x="4997740" y="881573"/>
            <a:ext cx="162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고급모드  종료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662EF1D-F4FC-41F0-9D5D-808497D3CBF2}"/>
              </a:ext>
            </a:extLst>
          </p:cNvPr>
          <p:cNvSpPr txBox="1"/>
          <p:nvPr/>
        </p:nvSpPr>
        <p:spPr>
          <a:xfrm>
            <a:off x="8742324" y="849307"/>
            <a:ext cx="217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초</a:t>
            </a:r>
            <a:r>
              <a:rPr lang="en-US" altLang="ko-KR" dirty="0">
                <a:solidFill>
                  <a:schemeClr val="accent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dirty="0">
                <a:solidFill>
                  <a:schemeClr val="accent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중급모드  종료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40D049-360D-4CFF-8B09-E6BA65CC53C7}"/>
              </a:ext>
            </a:extLst>
          </p:cNvPr>
          <p:cNvSpPr txBox="1"/>
          <p:nvPr/>
        </p:nvSpPr>
        <p:spPr>
          <a:xfrm>
            <a:off x="11435464" y="3094663"/>
            <a:ext cx="701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자동</a:t>
            </a:r>
          </a:p>
        </p:txBody>
      </p:sp>
      <p:sp>
        <p:nvSpPr>
          <p:cNvPr id="56" name="액자 55">
            <a:extLst>
              <a:ext uri="{FF2B5EF4-FFF2-40B4-BE49-F238E27FC236}">
                <a16:creationId xmlns:a16="http://schemas.microsoft.com/office/drawing/2014/main" id="{AD603586-3033-4599-98FF-B736B656BCD9}"/>
              </a:ext>
            </a:extLst>
          </p:cNvPr>
          <p:cNvSpPr/>
          <p:nvPr/>
        </p:nvSpPr>
        <p:spPr>
          <a:xfrm>
            <a:off x="6895754" y="1425190"/>
            <a:ext cx="256012" cy="185506"/>
          </a:xfrm>
          <a:prstGeom prst="frame">
            <a:avLst>
              <a:gd name="adj1" fmla="val 5235"/>
            </a:avLst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액자 56">
            <a:extLst>
              <a:ext uri="{FF2B5EF4-FFF2-40B4-BE49-F238E27FC236}">
                <a16:creationId xmlns:a16="http://schemas.microsoft.com/office/drawing/2014/main" id="{1256FFA4-D8D4-4464-9A3A-5CE101FDE0A3}"/>
              </a:ext>
            </a:extLst>
          </p:cNvPr>
          <p:cNvSpPr/>
          <p:nvPr/>
        </p:nvSpPr>
        <p:spPr>
          <a:xfrm>
            <a:off x="10583834" y="1446347"/>
            <a:ext cx="256012" cy="185506"/>
          </a:xfrm>
          <a:prstGeom prst="frame">
            <a:avLst>
              <a:gd name="adj1" fmla="val 5235"/>
            </a:avLst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725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6CC047-8906-48E0-8E56-C24996F9C6D5}"/>
              </a:ext>
            </a:extLst>
          </p:cNvPr>
          <p:cNvSpPr txBox="1"/>
          <p:nvPr/>
        </p:nvSpPr>
        <p:spPr>
          <a:xfrm>
            <a:off x="407351" y="9417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3.2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낱말 연습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가위바위보 게임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7043AE-966E-4A52-9E48-E864752C5745}"/>
              </a:ext>
            </a:extLst>
          </p:cNvPr>
          <p:cNvSpPr txBox="1"/>
          <p:nvPr/>
        </p:nvSpPr>
        <p:spPr>
          <a:xfrm>
            <a:off x="179237" y="982202"/>
            <a:ext cx="4589718" cy="6016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체계는 낱말 연습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같다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가위</a:t>
            </a:r>
            <a:r>
              <a:rPr lang="en-US" altLang="ko-KR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바위</a:t>
            </a:r>
            <a:r>
              <a:rPr lang="en-US" altLang="ko-KR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하나의 이미지가 주어진다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사용자는 가위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바위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보의 이미지 밑에 쓰여져 있는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글자를 골라 입력해 </a:t>
            </a:r>
            <a:r>
              <a:rPr lang="ko-KR" altLang="en-US" sz="1400" dirty="0">
                <a:solidFill>
                  <a:schemeClr val="accent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무엇을 낼 지 선택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endParaRPr lang="en-US" altLang="ko-KR" sz="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circleNumDbPlain" startAt="2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사용자는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제한시간 안에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단어 중 무엇도 일치하게 입력하지 못하면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기권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&gt;-0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처리된다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제한시간 안에 하나라도 일치하게 입력했다면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이김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&gt;-10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 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무승부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-6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 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&lt;(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입력했으나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패배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&gt;-2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점을 </a:t>
            </a:r>
            <a:endParaRPr lang="en-US" altLang="ko-KR" sz="1400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부여한다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단어를 다 입력했으면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꼭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Enter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누른다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Enter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키를 눌러야 타자를 다 친 시간을 구해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타자속도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출력할 수 있다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51AEF-522F-4365-8365-86607C478CF6}"/>
              </a:ext>
            </a:extLst>
          </p:cNvPr>
          <p:cNvSpPr txBox="1"/>
          <p:nvPr/>
        </p:nvSpPr>
        <p:spPr>
          <a:xfrm>
            <a:off x="242048" y="313766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낱말 연습</a:t>
            </a:r>
            <a:r>
              <a:rPr lang="en-US" altLang="ko-KR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2000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E46C63-9D72-4FF1-A92D-0798BDAFB142}"/>
              </a:ext>
            </a:extLst>
          </p:cNvPr>
          <p:cNvSpPr/>
          <p:nvPr/>
        </p:nvSpPr>
        <p:spPr>
          <a:xfrm>
            <a:off x="242048" y="713876"/>
            <a:ext cx="11483787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E10806-8829-4C6D-B779-D86416385D14}"/>
              </a:ext>
            </a:extLst>
          </p:cNvPr>
          <p:cNvSpPr/>
          <p:nvPr/>
        </p:nvSpPr>
        <p:spPr>
          <a:xfrm>
            <a:off x="407351" y="1262342"/>
            <a:ext cx="3063818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D2D82A-EB67-417D-8DB6-ADB774CD2A20}"/>
              </a:ext>
            </a:extLst>
          </p:cNvPr>
          <p:cNvSpPr/>
          <p:nvPr/>
        </p:nvSpPr>
        <p:spPr>
          <a:xfrm>
            <a:off x="242048" y="1758814"/>
            <a:ext cx="4464098" cy="1155955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5058DD-925E-4D84-BA97-D2965B63A046}"/>
              </a:ext>
            </a:extLst>
          </p:cNvPr>
          <p:cNvSpPr/>
          <p:nvPr/>
        </p:nvSpPr>
        <p:spPr>
          <a:xfrm>
            <a:off x="242047" y="2947859"/>
            <a:ext cx="4464099" cy="2254061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E75271E-D97E-4045-B70D-9982C4BDD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5848" r="253" b="-1"/>
          <a:stretch/>
        </p:blipFill>
        <p:spPr>
          <a:xfrm>
            <a:off x="8270030" y="982202"/>
            <a:ext cx="3679921" cy="25061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F50F5A-4953-42FF-957A-500B084BA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05"/>
          <a:stretch/>
        </p:blipFill>
        <p:spPr>
          <a:xfrm>
            <a:off x="4874086" y="3542320"/>
            <a:ext cx="4200871" cy="283976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F94084B-F6A9-4E42-9DF3-F1B08A65F6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96"/>
          <a:stretch/>
        </p:blipFill>
        <p:spPr>
          <a:xfrm>
            <a:off x="7526066" y="3372126"/>
            <a:ext cx="4423885" cy="3009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649F76-27E7-47F3-BA05-42CBFFDF82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32"/>
          <a:stretch/>
        </p:blipFill>
        <p:spPr>
          <a:xfrm>
            <a:off x="4874086" y="982202"/>
            <a:ext cx="3793727" cy="2563807"/>
          </a:xfrm>
          <a:prstGeom prst="rect">
            <a:avLst/>
          </a:prstGeom>
        </p:spPr>
      </p:pic>
      <p:sp>
        <p:nvSpPr>
          <p:cNvPr id="25" name="액자 24">
            <a:extLst>
              <a:ext uri="{FF2B5EF4-FFF2-40B4-BE49-F238E27FC236}">
                <a16:creationId xmlns:a16="http://schemas.microsoft.com/office/drawing/2014/main" id="{AF3053DF-B742-40B3-8A4D-8E456AF00262}"/>
              </a:ext>
            </a:extLst>
          </p:cNvPr>
          <p:cNvSpPr/>
          <p:nvPr/>
        </p:nvSpPr>
        <p:spPr>
          <a:xfrm>
            <a:off x="6095117" y="1159705"/>
            <a:ext cx="407871" cy="253139"/>
          </a:xfrm>
          <a:prstGeom prst="frame">
            <a:avLst>
              <a:gd name="adj1" fmla="val 5235"/>
            </a:avLst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액자 25">
            <a:extLst>
              <a:ext uri="{FF2B5EF4-FFF2-40B4-BE49-F238E27FC236}">
                <a16:creationId xmlns:a16="http://schemas.microsoft.com/office/drawing/2014/main" id="{E709E8C3-E7F4-454C-BA54-2954588071E7}"/>
              </a:ext>
            </a:extLst>
          </p:cNvPr>
          <p:cNvSpPr/>
          <p:nvPr/>
        </p:nvSpPr>
        <p:spPr>
          <a:xfrm>
            <a:off x="9481996" y="1159705"/>
            <a:ext cx="340184" cy="218249"/>
          </a:xfrm>
          <a:prstGeom prst="frame">
            <a:avLst>
              <a:gd name="adj1" fmla="val 5235"/>
            </a:avLst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액자 26">
            <a:extLst>
              <a:ext uri="{FF2B5EF4-FFF2-40B4-BE49-F238E27FC236}">
                <a16:creationId xmlns:a16="http://schemas.microsoft.com/office/drawing/2014/main" id="{BD89C003-96A4-4412-BEEC-2571A635E61D}"/>
              </a:ext>
            </a:extLst>
          </p:cNvPr>
          <p:cNvSpPr/>
          <p:nvPr/>
        </p:nvSpPr>
        <p:spPr>
          <a:xfrm>
            <a:off x="6246976" y="3730164"/>
            <a:ext cx="374804" cy="228835"/>
          </a:xfrm>
          <a:prstGeom prst="frame">
            <a:avLst>
              <a:gd name="adj1" fmla="val 5235"/>
            </a:avLst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액자 27">
            <a:extLst>
              <a:ext uri="{FF2B5EF4-FFF2-40B4-BE49-F238E27FC236}">
                <a16:creationId xmlns:a16="http://schemas.microsoft.com/office/drawing/2014/main" id="{AB87E202-0E3A-4F3D-BEAB-4D006597BCDE}"/>
              </a:ext>
            </a:extLst>
          </p:cNvPr>
          <p:cNvSpPr/>
          <p:nvPr/>
        </p:nvSpPr>
        <p:spPr>
          <a:xfrm>
            <a:off x="8946950" y="3618174"/>
            <a:ext cx="448509" cy="222305"/>
          </a:xfrm>
          <a:prstGeom prst="frame">
            <a:avLst>
              <a:gd name="adj1" fmla="val 5235"/>
            </a:avLst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92A436-89B4-4981-834D-F386D7E5E2F7}"/>
              </a:ext>
            </a:extLst>
          </p:cNvPr>
          <p:cNvSpPr/>
          <p:nvPr/>
        </p:nvSpPr>
        <p:spPr>
          <a:xfrm>
            <a:off x="244113" y="5242335"/>
            <a:ext cx="4464099" cy="1301899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127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화살표: 왼쪽으로 구부러짐 28">
            <a:extLst>
              <a:ext uri="{FF2B5EF4-FFF2-40B4-BE49-F238E27FC236}">
                <a16:creationId xmlns:a16="http://schemas.microsoft.com/office/drawing/2014/main" id="{AA96FF19-D7A7-4322-963E-6AE3DEAFA373}"/>
              </a:ext>
            </a:extLst>
          </p:cNvPr>
          <p:cNvSpPr/>
          <p:nvPr/>
        </p:nvSpPr>
        <p:spPr>
          <a:xfrm rot="2388632" flipH="1">
            <a:off x="4338763" y="1904002"/>
            <a:ext cx="944873" cy="1783611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6CC047-8906-48E0-8E56-C24996F9C6D5}"/>
              </a:ext>
            </a:extLst>
          </p:cNvPr>
          <p:cNvSpPr txBox="1"/>
          <p:nvPr/>
        </p:nvSpPr>
        <p:spPr>
          <a:xfrm>
            <a:off x="407351" y="9390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3.1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낱말 연습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7043AE-966E-4A52-9E48-E864752C5745}"/>
              </a:ext>
            </a:extLst>
          </p:cNvPr>
          <p:cNvSpPr txBox="1"/>
          <p:nvPr/>
        </p:nvSpPr>
        <p:spPr>
          <a:xfrm>
            <a:off x="407353" y="1810825"/>
            <a:ext cx="3324110" cy="509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④ 사용자가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입력창에 단어를 입력해 놓으면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제한시간이  경과했을 경우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입력한 문자를 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출력된 세 단어와 비교 후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일치 하는 것이 있는 지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없는 지를 판별해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accent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점수를 갱신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하고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solidFill>
                  <a:schemeClr val="accent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승부의 결과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뜬 후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연습창의 </a:t>
            </a:r>
            <a:r>
              <a:rPr lang="ko-KR" altLang="en-US" sz="1400" dirty="0">
                <a:solidFill>
                  <a:schemeClr val="accent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문자열이 바뀐다</a:t>
            </a:r>
            <a:r>
              <a:rPr lang="en-US" altLang="ko-KR" sz="1400" dirty="0">
                <a:solidFill>
                  <a:schemeClr val="accent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⑤</a:t>
            </a:r>
            <a:r>
              <a:rPr lang="ko-KR" altLang="en-US" sz="1400" b="1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연습이 종료되는 경우는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일반모드와 같은 알고리즘을 띈다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51AEF-522F-4365-8365-86607C478CF6}"/>
              </a:ext>
            </a:extLst>
          </p:cNvPr>
          <p:cNvSpPr txBox="1"/>
          <p:nvPr/>
        </p:nvSpPr>
        <p:spPr>
          <a:xfrm>
            <a:off x="242048" y="313766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낱말 연습</a:t>
            </a:r>
            <a:r>
              <a:rPr lang="en-US" altLang="ko-KR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2000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E46C63-9D72-4FF1-A92D-0798BDAFB142}"/>
              </a:ext>
            </a:extLst>
          </p:cNvPr>
          <p:cNvSpPr/>
          <p:nvPr/>
        </p:nvSpPr>
        <p:spPr>
          <a:xfrm>
            <a:off x="242047" y="714775"/>
            <a:ext cx="11483787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E10806-8829-4C6D-B779-D86416385D14}"/>
              </a:ext>
            </a:extLst>
          </p:cNvPr>
          <p:cNvSpPr/>
          <p:nvPr/>
        </p:nvSpPr>
        <p:spPr>
          <a:xfrm flipV="1">
            <a:off x="407351" y="1308352"/>
            <a:ext cx="2220439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D2D82A-EB67-417D-8DB6-ADB774CD2A20}"/>
              </a:ext>
            </a:extLst>
          </p:cNvPr>
          <p:cNvSpPr/>
          <p:nvPr/>
        </p:nvSpPr>
        <p:spPr>
          <a:xfrm>
            <a:off x="407351" y="1810825"/>
            <a:ext cx="3324113" cy="356431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6C48F2-2210-4F19-B41D-4CF634128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9"/>
          <a:stretch/>
        </p:blipFill>
        <p:spPr>
          <a:xfrm>
            <a:off x="5403568" y="948181"/>
            <a:ext cx="4348885" cy="297358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34DA5E6-0B09-48FA-AC18-51098D7E6495}"/>
              </a:ext>
            </a:extLst>
          </p:cNvPr>
          <p:cNvSpPr/>
          <p:nvPr/>
        </p:nvSpPr>
        <p:spPr>
          <a:xfrm>
            <a:off x="407351" y="5549648"/>
            <a:ext cx="3324113" cy="766299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D6F0A54-AFEF-4436-8486-DBD1BC0D9B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05"/>
          <a:stretch/>
        </p:blipFill>
        <p:spPr>
          <a:xfrm>
            <a:off x="3843204" y="3651481"/>
            <a:ext cx="3281413" cy="22182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CFCD34-9F3B-45C2-BDE9-8D942751B1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9"/>
          <a:stretch/>
        </p:blipFill>
        <p:spPr>
          <a:xfrm>
            <a:off x="5950414" y="4275630"/>
            <a:ext cx="3462644" cy="2367613"/>
          </a:xfrm>
          <a:prstGeom prst="rect">
            <a:avLst/>
          </a:prstGeom>
        </p:spPr>
      </p:pic>
      <p:sp>
        <p:nvSpPr>
          <p:cNvPr id="31" name="화살표: 왼쪽 30">
            <a:extLst>
              <a:ext uri="{FF2B5EF4-FFF2-40B4-BE49-F238E27FC236}">
                <a16:creationId xmlns:a16="http://schemas.microsoft.com/office/drawing/2014/main" id="{53AB9AAE-E513-49ED-9DA3-156A82175589}"/>
              </a:ext>
            </a:extLst>
          </p:cNvPr>
          <p:cNvSpPr/>
          <p:nvPr/>
        </p:nvSpPr>
        <p:spPr>
          <a:xfrm rot="1742176" flipH="1">
            <a:off x="5251464" y="5296705"/>
            <a:ext cx="1206134" cy="659682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AA751FE-5799-4499-83CE-2B121684BA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96"/>
          <a:stretch/>
        </p:blipFill>
        <p:spPr>
          <a:xfrm>
            <a:off x="8707388" y="3481968"/>
            <a:ext cx="3301704" cy="2246442"/>
          </a:xfrm>
          <a:prstGeom prst="rect">
            <a:avLst/>
          </a:prstGeom>
        </p:spPr>
      </p:pic>
      <p:sp>
        <p:nvSpPr>
          <p:cNvPr id="32" name="화살표: 왼쪽 31">
            <a:extLst>
              <a:ext uri="{FF2B5EF4-FFF2-40B4-BE49-F238E27FC236}">
                <a16:creationId xmlns:a16="http://schemas.microsoft.com/office/drawing/2014/main" id="{03FF185B-ECA9-468B-8434-14B97B79FC77}"/>
              </a:ext>
            </a:extLst>
          </p:cNvPr>
          <p:cNvSpPr/>
          <p:nvPr/>
        </p:nvSpPr>
        <p:spPr>
          <a:xfrm rot="19059780" flipH="1">
            <a:off x="8530569" y="5292295"/>
            <a:ext cx="1206134" cy="659682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410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D45664-87AD-44A2-8336-BCA609470F0B}"/>
              </a:ext>
            </a:extLst>
          </p:cNvPr>
          <p:cNvSpPr txBox="1"/>
          <p:nvPr/>
        </p:nvSpPr>
        <p:spPr>
          <a:xfrm>
            <a:off x="242048" y="313766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낱말 연습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63BB9F-85BE-47CC-A648-864DE42FDF33}"/>
              </a:ext>
            </a:extLst>
          </p:cNvPr>
          <p:cNvSpPr/>
          <p:nvPr/>
        </p:nvSpPr>
        <p:spPr>
          <a:xfrm>
            <a:off x="242048" y="713876"/>
            <a:ext cx="11483787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06468-DAF8-4DE7-8A96-11958E6100D6}"/>
              </a:ext>
            </a:extLst>
          </p:cNvPr>
          <p:cNvSpPr txBox="1"/>
          <p:nvPr/>
        </p:nvSpPr>
        <p:spPr>
          <a:xfrm>
            <a:off x="417965" y="978257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4.3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 추가 구현 사항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7CAEE5-6F29-4166-A1D8-C57CFE5D5899}"/>
              </a:ext>
            </a:extLst>
          </p:cNvPr>
          <p:cNvSpPr/>
          <p:nvPr/>
        </p:nvSpPr>
        <p:spPr>
          <a:xfrm>
            <a:off x="501464" y="1335406"/>
            <a:ext cx="2483783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7319A-2D11-4969-9292-CF04242C4B93}"/>
              </a:ext>
            </a:extLst>
          </p:cNvPr>
          <p:cNvSpPr txBox="1"/>
          <p:nvPr/>
        </p:nvSpPr>
        <p:spPr>
          <a:xfrm>
            <a:off x="1135081" y="1486875"/>
            <a:ext cx="6096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낱말 연습은 </a:t>
            </a:r>
            <a:r>
              <a:rPr lang="ko-KR" altLang="en-US" sz="15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누적 점수</a:t>
            </a:r>
            <a:r>
              <a: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계속 갱신해 눈으로 보여줌</a:t>
            </a:r>
            <a:r>
              <a: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2A7264-0AD2-4C42-B97D-940EA37C7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1" b="-536"/>
          <a:stretch/>
        </p:blipFill>
        <p:spPr>
          <a:xfrm>
            <a:off x="3152103" y="2306568"/>
            <a:ext cx="5887793" cy="4053591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E4E597B8-8BDB-4FEC-8D7E-A773427F530E}"/>
              </a:ext>
            </a:extLst>
          </p:cNvPr>
          <p:cNvSpPr/>
          <p:nvPr/>
        </p:nvSpPr>
        <p:spPr>
          <a:xfrm>
            <a:off x="7467600" y="5384800"/>
            <a:ext cx="789940" cy="199799"/>
          </a:xfrm>
          <a:prstGeom prst="frame">
            <a:avLst>
              <a:gd name="adj1" fmla="val 5235"/>
            </a:avLst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459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6CC047-8906-48E0-8E56-C24996F9C6D5}"/>
              </a:ext>
            </a:extLst>
          </p:cNvPr>
          <p:cNvSpPr txBox="1"/>
          <p:nvPr/>
        </p:nvSpPr>
        <p:spPr>
          <a:xfrm>
            <a:off x="380101" y="9421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4.1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짧은 글 연습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7043AE-966E-4A52-9E48-E864752C5745}"/>
              </a:ext>
            </a:extLst>
          </p:cNvPr>
          <p:cNvSpPr txBox="1"/>
          <p:nvPr/>
        </p:nvSpPr>
        <p:spPr>
          <a:xfrm>
            <a:off x="705221" y="1352379"/>
            <a:ext cx="7773282" cy="2000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연습창에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영문 문장들이 랜덤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하게 미리 제시되고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사용자는 아래의 입력창에서 영문 문장을 하나씩 입력한다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입력이 완료되면 연습창의 문자열이 하나씩 내려온다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난이도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따라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제한시간이 존재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(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자유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무제한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초급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35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중급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25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고급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15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점수가 주어지고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시간이 지날수록 점수가 차감된다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제한시간을 넘기면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연습이 종료되면 자신의 점수를 확인할 수 있다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이후 자동으로 다음 레벨로 넘어간다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고급 모드로 플레이했을 경우에는 종료될 시 최종 점수 출력 이후 재시작 또는 타이틀로 넘어간다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44CF-1DF0-428B-AAA1-B834C66658BC}"/>
              </a:ext>
            </a:extLst>
          </p:cNvPr>
          <p:cNvSpPr txBox="1"/>
          <p:nvPr/>
        </p:nvSpPr>
        <p:spPr>
          <a:xfrm>
            <a:off x="380101" y="38202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4.2.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짧은 글 연습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폭탄 모드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656C72-EBC1-4AA5-8EFC-496A20FC1269}"/>
              </a:ext>
            </a:extLst>
          </p:cNvPr>
          <p:cNvSpPr txBox="1"/>
          <p:nvPr/>
        </p:nvSpPr>
        <p:spPr>
          <a:xfrm>
            <a:off x="705221" y="4270714"/>
            <a:ext cx="9265059" cy="232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형식은 짧은 글 연습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동일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 짧은 글 문장들 사이에</a:t>
            </a:r>
            <a:r>
              <a:rPr lang="en-US" altLang="ko-KR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빨간 단어를 가진 문장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나온다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그게 바로 </a:t>
            </a:r>
            <a:r>
              <a:rPr lang="ko-KR" altLang="en-US" sz="1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폭탄 문장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폭탄문장이 나오면 폭탄이 바로 발동되는데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제한시간 내에 문장 내의 빨간 단어를 </a:t>
            </a:r>
            <a:r>
              <a:rPr lang="en-US" altLang="ko-KR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 반복 입력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 폭탄을 해체할 수 있다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Ex) ‘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해제 키워드를 입력하세요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):’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부터 시작하여 키워드를 입력할 때마다 점차 줄어들며 남은 입력 수를 알려준다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정확하게 입력한 횟수만 카운트 되며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제한시간 내에 폭탄을 해체하지 못하면 점수차감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이루어진다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제한시간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초급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중급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(15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고급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(10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폭탄문장에서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폭탄이 제거된 후에는 일반 짧은 글 연습처럼 문장 전체를 입력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해주면 된다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51AEF-522F-4365-8365-86607C478CF6}"/>
              </a:ext>
            </a:extLst>
          </p:cNvPr>
          <p:cNvSpPr txBox="1"/>
          <p:nvPr/>
        </p:nvSpPr>
        <p:spPr>
          <a:xfrm>
            <a:off x="242048" y="313766"/>
            <a:ext cx="1786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짧은 글 연습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E46C63-9D72-4FF1-A92D-0798BDAFB142}"/>
              </a:ext>
            </a:extLst>
          </p:cNvPr>
          <p:cNvSpPr/>
          <p:nvPr/>
        </p:nvSpPr>
        <p:spPr>
          <a:xfrm>
            <a:off x="242048" y="713876"/>
            <a:ext cx="11483787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924ED2-19F7-421C-BF74-89C75AFEE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064" y="4425557"/>
            <a:ext cx="2425451" cy="16169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E10806-8829-4C6D-B779-D86416385D14}"/>
              </a:ext>
            </a:extLst>
          </p:cNvPr>
          <p:cNvSpPr/>
          <p:nvPr/>
        </p:nvSpPr>
        <p:spPr>
          <a:xfrm flipV="1">
            <a:off x="407351" y="1308352"/>
            <a:ext cx="2220439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A686F3-74D3-4BC3-9D67-292A8ABF6A8B}"/>
              </a:ext>
            </a:extLst>
          </p:cNvPr>
          <p:cNvSpPr/>
          <p:nvPr/>
        </p:nvSpPr>
        <p:spPr>
          <a:xfrm flipV="1">
            <a:off x="407351" y="4143831"/>
            <a:ext cx="302075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300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6CC047-8906-48E0-8E56-C24996F9C6D5}"/>
              </a:ext>
            </a:extLst>
          </p:cNvPr>
          <p:cNvSpPr txBox="1"/>
          <p:nvPr/>
        </p:nvSpPr>
        <p:spPr>
          <a:xfrm>
            <a:off x="380101" y="9421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4.1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짧은 글 연습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7043AE-966E-4A52-9E48-E864752C5745}"/>
              </a:ext>
            </a:extLst>
          </p:cNvPr>
          <p:cNvSpPr txBox="1"/>
          <p:nvPr/>
        </p:nvSpPr>
        <p:spPr>
          <a:xfrm>
            <a:off x="242047" y="1859963"/>
            <a:ext cx="4758034" cy="32928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연습창에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영문 문장들이 랜덤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하게 미리 제시되고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사용자는 아래의 입력창에서 영문 문장을 하나씩 입력한다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입력이 완료되면 연습창의 문자열이 바뀐다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난이도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따라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제한시간이 존재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자유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무제한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초급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35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중급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25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고급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15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점수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(50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주어지고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시간이 지날수록 점수가 차감된다 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차감 점수는 제한시간마다 상이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).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제한시간을 넘기면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51AEF-522F-4365-8365-86607C478CF6}"/>
              </a:ext>
            </a:extLst>
          </p:cNvPr>
          <p:cNvSpPr txBox="1"/>
          <p:nvPr/>
        </p:nvSpPr>
        <p:spPr>
          <a:xfrm>
            <a:off x="242048" y="313766"/>
            <a:ext cx="1786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짧은 글 연습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E46C63-9D72-4FF1-A92D-0798BDAFB142}"/>
              </a:ext>
            </a:extLst>
          </p:cNvPr>
          <p:cNvSpPr/>
          <p:nvPr/>
        </p:nvSpPr>
        <p:spPr>
          <a:xfrm>
            <a:off x="242048" y="713876"/>
            <a:ext cx="11483787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E10806-8829-4C6D-B779-D86416385D14}"/>
              </a:ext>
            </a:extLst>
          </p:cNvPr>
          <p:cNvSpPr/>
          <p:nvPr/>
        </p:nvSpPr>
        <p:spPr>
          <a:xfrm flipV="1">
            <a:off x="407351" y="1308352"/>
            <a:ext cx="2220439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793087-B2D2-4C80-83FC-7944B201C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42"/>
          <a:stretch/>
        </p:blipFill>
        <p:spPr>
          <a:xfrm>
            <a:off x="5306295" y="1493101"/>
            <a:ext cx="6469164" cy="44227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FF14AA0-6990-4B49-8BFA-9DD742F5FDAF}"/>
              </a:ext>
            </a:extLst>
          </p:cNvPr>
          <p:cNvSpPr txBox="1"/>
          <p:nvPr/>
        </p:nvSpPr>
        <p:spPr>
          <a:xfrm>
            <a:off x="5516472" y="2838240"/>
            <a:ext cx="191925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문장 랜덤 출력</a:t>
            </a:r>
            <a:r>
              <a: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D8A739-344B-484B-852A-3CE3098B1746}"/>
              </a:ext>
            </a:extLst>
          </p:cNvPr>
          <p:cNvSpPr txBox="1"/>
          <p:nvPr/>
        </p:nvSpPr>
        <p:spPr>
          <a:xfrm>
            <a:off x="7237377" y="4785990"/>
            <a:ext cx="13866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</a:t>
            </a:r>
            <a:r>
              <a:rPr lang="ko-KR" altLang="en-US" sz="1500" dirty="0" err="1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입력창</a:t>
            </a:r>
            <a:r>
              <a: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F65ED9-16ED-45DF-9F9E-B5E981D70650}"/>
              </a:ext>
            </a:extLst>
          </p:cNvPr>
          <p:cNvSpPr txBox="1"/>
          <p:nvPr/>
        </p:nvSpPr>
        <p:spPr>
          <a:xfrm>
            <a:off x="6811595" y="1841282"/>
            <a:ext cx="171384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제한시간</a:t>
            </a:r>
            <a:r>
              <a: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5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D2D82A-EB67-417D-8DB6-ADB774CD2A20}"/>
              </a:ext>
            </a:extLst>
          </p:cNvPr>
          <p:cNvSpPr/>
          <p:nvPr/>
        </p:nvSpPr>
        <p:spPr>
          <a:xfrm>
            <a:off x="242047" y="2086251"/>
            <a:ext cx="4896087" cy="1269507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5058DD-925E-4D84-BA97-D2965B63A046}"/>
              </a:ext>
            </a:extLst>
          </p:cNvPr>
          <p:cNvSpPr/>
          <p:nvPr/>
        </p:nvSpPr>
        <p:spPr>
          <a:xfrm>
            <a:off x="242046" y="3704467"/>
            <a:ext cx="4926195" cy="1628953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07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6CC047-8906-48E0-8E56-C24996F9C6D5}"/>
              </a:ext>
            </a:extLst>
          </p:cNvPr>
          <p:cNvSpPr txBox="1"/>
          <p:nvPr/>
        </p:nvSpPr>
        <p:spPr>
          <a:xfrm>
            <a:off x="380101" y="9421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4.1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짧은 글 연습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7043AE-966E-4A52-9E48-E864752C5745}"/>
              </a:ext>
            </a:extLst>
          </p:cNvPr>
          <p:cNvSpPr txBox="1"/>
          <p:nvPr/>
        </p:nvSpPr>
        <p:spPr>
          <a:xfrm>
            <a:off x="252421" y="2408964"/>
            <a:ext cx="3738523" cy="3616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연습이 종료되면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자신의 점수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확인할 수 있다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이후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자동으로 다음 레벨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넘어간다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④ </a:t>
            </a:r>
            <a:r>
              <a:rPr lang="ko-KR" altLang="en-US" sz="1400" b="1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고급 모드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플레이했을 경우에는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종료될 시 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단계의 점수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출력하고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재시작 여부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묻는다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동의할 경우 메인 메뉴로 돌아가고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거절할 경우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프로그램을 종료한다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51AEF-522F-4365-8365-86607C478CF6}"/>
              </a:ext>
            </a:extLst>
          </p:cNvPr>
          <p:cNvSpPr txBox="1"/>
          <p:nvPr/>
        </p:nvSpPr>
        <p:spPr>
          <a:xfrm>
            <a:off x="242048" y="313766"/>
            <a:ext cx="1786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짧은 글 연습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E46C63-9D72-4FF1-A92D-0798BDAFB142}"/>
              </a:ext>
            </a:extLst>
          </p:cNvPr>
          <p:cNvSpPr/>
          <p:nvPr/>
        </p:nvSpPr>
        <p:spPr>
          <a:xfrm>
            <a:off x="242048" y="713876"/>
            <a:ext cx="11483787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E10806-8829-4C6D-B779-D86416385D14}"/>
              </a:ext>
            </a:extLst>
          </p:cNvPr>
          <p:cNvSpPr/>
          <p:nvPr/>
        </p:nvSpPr>
        <p:spPr>
          <a:xfrm flipV="1">
            <a:off x="407351" y="1308352"/>
            <a:ext cx="2220439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D27FD1-1F97-4258-9990-EC870C08F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09"/>
          <a:stretch/>
        </p:blipFill>
        <p:spPr>
          <a:xfrm>
            <a:off x="4113383" y="1308352"/>
            <a:ext cx="3558914" cy="24159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259062A-3732-47FD-8B1B-E04F585E44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2"/>
          <a:stretch/>
        </p:blipFill>
        <p:spPr>
          <a:xfrm>
            <a:off x="8122490" y="1308352"/>
            <a:ext cx="3533877" cy="24159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DE924D-8D06-4123-A570-E0824028B176}"/>
              </a:ext>
            </a:extLst>
          </p:cNvPr>
          <p:cNvSpPr txBox="1"/>
          <p:nvPr/>
        </p:nvSpPr>
        <p:spPr>
          <a:xfrm>
            <a:off x="4231341" y="1845089"/>
            <a:ext cx="6096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점수 확인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780C68-95A6-41D8-97B6-FDC6E266D1A2}"/>
              </a:ext>
            </a:extLst>
          </p:cNvPr>
          <p:cNvSpPr txBox="1"/>
          <p:nvPr/>
        </p:nvSpPr>
        <p:spPr>
          <a:xfrm>
            <a:off x="8265926" y="1453544"/>
            <a:ext cx="27965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다음 레벨로 자동 이동</a:t>
            </a:r>
            <a:br>
              <a:rPr lang="en-US" altLang="ko-KR" sz="15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5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sz="15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난이도 변경 확인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FFABF1-C4D4-4FC4-89C7-7067B82FE2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42"/>
          <a:stretch/>
        </p:blipFill>
        <p:spPr>
          <a:xfrm>
            <a:off x="4113383" y="4115880"/>
            <a:ext cx="3558914" cy="24331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B837EF-708A-497A-9BE6-BC680E2C13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91"/>
          <a:stretch/>
        </p:blipFill>
        <p:spPr>
          <a:xfrm>
            <a:off x="8122490" y="4115880"/>
            <a:ext cx="3603345" cy="24570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89A8E7-86E0-4C5F-8A4F-2DB79497AB3C}"/>
              </a:ext>
            </a:extLst>
          </p:cNvPr>
          <p:cNvSpPr txBox="1"/>
          <p:nvPr/>
        </p:nvSpPr>
        <p:spPr>
          <a:xfrm>
            <a:off x="4275798" y="4689747"/>
            <a:ext cx="280632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④ 점수 확인 </a:t>
            </a:r>
            <a:r>
              <a:rPr lang="en-US" altLang="ko-KR" sz="15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15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재시작 여부 확인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2050F-75B0-4A8B-A525-76E46C7EFBA6}"/>
              </a:ext>
            </a:extLst>
          </p:cNvPr>
          <p:cNvSpPr txBox="1"/>
          <p:nvPr/>
        </p:nvSpPr>
        <p:spPr>
          <a:xfrm>
            <a:off x="8122490" y="4179211"/>
            <a:ext cx="353387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④ 재시작 동의할 경우 돌아간 메인 메뉴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73B04F-9DF1-4A2C-939C-43100B7E1797}"/>
              </a:ext>
            </a:extLst>
          </p:cNvPr>
          <p:cNvSpPr/>
          <p:nvPr/>
        </p:nvSpPr>
        <p:spPr>
          <a:xfrm>
            <a:off x="242048" y="2366391"/>
            <a:ext cx="3714162" cy="83402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9F2D57-B4F5-474D-9682-7E445B195F07}"/>
              </a:ext>
            </a:extLst>
          </p:cNvPr>
          <p:cNvSpPr/>
          <p:nvPr/>
        </p:nvSpPr>
        <p:spPr>
          <a:xfrm>
            <a:off x="242048" y="4255304"/>
            <a:ext cx="3714162" cy="188882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844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D5A44CF-1DF0-428B-AAA1-B834C66658BC}"/>
              </a:ext>
            </a:extLst>
          </p:cNvPr>
          <p:cNvSpPr txBox="1"/>
          <p:nvPr/>
        </p:nvSpPr>
        <p:spPr>
          <a:xfrm>
            <a:off x="466165" y="9293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4.2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짧은 글 연습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폭탄 모드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656C72-EBC1-4AA5-8EFC-496A20FC1269}"/>
              </a:ext>
            </a:extLst>
          </p:cNvPr>
          <p:cNvSpPr txBox="1"/>
          <p:nvPr/>
        </p:nvSpPr>
        <p:spPr>
          <a:xfrm>
            <a:off x="352002" y="2476089"/>
            <a:ext cx="4905081" cy="2831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형식은 짧은 글 연습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동일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일반 짧은 글 문장들 사이에</a:t>
            </a:r>
            <a:r>
              <a:rPr lang="en-US" altLang="ko-KR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빨간 단어를 가진 </a:t>
            </a:r>
            <a:r>
              <a:rPr lang="ko-KR" altLang="en-US" sz="1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폭탄 문장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나온다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폭탄문장이 나오면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제한시간 내에 문장 내의 </a:t>
            </a:r>
            <a:b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빨간 단어를 </a:t>
            </a:r>
            <a:r>
              <a:rPr lang="en-US" altLang="ko-KR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 반복 입력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 폭탄을 해체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수 있다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b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제한시간 내에 폭탄을 해체하지 못하면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점수차감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이루어진다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초급</a:t>
            </a:r>
            <a:r>
              <a:rPr lang="en-US" altLang="ko-KR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</a:t>
            </a:r>
            <a:r>
              <a:rPr lang="en-US" altLang="ko-KR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중급</a:t>
            </a:r>
            <a:r>
              <a:rPr lang="en-US" altLang="ko-KR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(15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</a:t>
            </a:r>
            <a:r>
              <a:rPr lang="en-US" altLang="ko-KR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고급</a:t>
            </a:r>
            <a:r>
              <a:rPr lang="en-US" altLang="ko-KR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(10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</a:t>
            </a:r>
            <a:r>
              <a:rPr lang="en-US" altLang="ko-KR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51AEF-522F-4365-8365-86607C478CF6}"/>
              </a:ext>
            </a:extLst>
          </p:cNvPr>
          <p:cNvSpPr txBox="1"/>
          <p:nvPr/>
        </p:nvSpPr>
        <p:spPr>
          <a:xfrm>
            <a:off x="242048" y="313766"/>
            <a:ext cx="1786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짧은 글 연습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E46C63-9D72-4FF1-A92D-0798BDAFB142}"/>
              </a:ext>
            </a:extLst>
          </p:cNvPr>
          <p:cNvSpPr/>
          <p:nvPr/>
        </p:nvSpPr>
        <p:spPr>
          <a:xfrm>
            <a:off x="242048" y="713876"/>
            <a:ext cx="11483787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A686F3-74D3-4BC3-9D67-292A8ABF6A8B}"/>
              </a:ext>
            </a:extLst>
          </p:cNvPr>
          <p:cNvSpPr/>
          <p:nvPr/>
        </p:nvSpPr>
        <p:spPr>
          <a:xfrm flipV="1">
            <a:off x="493415" y="1252933"/>
            <a:ext cx="302075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037C87-FBA7-42E1-B909-67C7806B2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82"/>
          <a:stretch/>
        </p:blipFill>
        <p:spPr>
          <a:xfrm>
            <a:off x="5193012" y="1590010"/>
            <a:ext cx="6389389" cy="43386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342E6E-789F-42C3-A4ED-49D676F4F0EA}"/>
              </a:ext>
            </a:extLst>
          </p:cNvPr>
          <p:cNvSpPr txBox="1"/>
          <p:nvPr/>
        </p:nvSpPr>
        <p:spPr>
          <a:xfrm>
            <a:off x="5600003" y="2804312"/>
            <a:ext cx="633202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폭탄 문장 등장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46518-043E-48E1-8766-6F674EBC116E}"/>
              </a:ext>
            </a:extLst>
          </p:cNvPr>
          <p:cNvSpPr txBox="1"/>
          <p:nvPr/>
        </p:nvSpPr>
        <p:spPr>
          <a:xfrm>
            <a:off x="8148111" y="5447028"/>
            <a:ext cx="1235803" cy="3231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폭탄 해체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7A2686-E786-46C0-B89B-7A69FA657856}"/>
              </a:ext>
            </a:extLst>
          </p:cNvPr>
          <p:cNvSpPr/>
          <p:nvPr/>
        </p:nvSpPr>
        <p:spPr>
          <a:xfrm>
            <a:off x="470262" y="2476089"/>
            <a:ext cx="4638903" cy="298509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111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D5A44CF-1DF0-428B-AAA1-B834C66658BC}"/>
              </a:ext>
            </a:extLst>
          </p:cNvPr>
          <p:cNvSpPr txBox="1"/>
          <p:nvPr/>
        </p:nvSpPr>
        <p:spPr>
          <a:xfrm>
            <a:off x="466165" y="9293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4.2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짧은 글 연습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폭탄 모드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656C72-EBC1-4AA5-8EFC-496A20FC1269}"/>
              </a:ext>
            </a:extLst>
          </p:cNvPr>
          <p:cNvSpPr txBox="1"/>
          <p:nvPr/>
        </p:nvSpPr>
        <p:spPr>
          <a:xfrm>
            <a:off x="466166" y="1468377"/>
            <a:ext cx="3718470" cy="4585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폭탄문장에서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폭탄이 제거된 후에는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 짧은 글 연습처럼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문장 전체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입력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해주면 된다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b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④ 일반모드와 마찬가지로 연습이 종료되면 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자신의 점수 확인 후 자동으로 다음 레벨로 넘어간다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고급 모드로 플레이했을 경우에는 종료될 시 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점수를 출력하고 재시작 여부를 묻는다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동의할 경우 메인 메뉴로 돌아가고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거절할 경우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프로그램을 종료한다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51AEF-522F-4365-8365-86607C478CF6}"/>
              </a:ext>
            </a:extLst>
          </p:cNvPr>
          <p:cNvSpPr txBox="1"/>
          <p:nvPr/>
        </p:nvSpPr>
        <p:spPr>
          <a:xfrm>
            <a:off x="242048" y="313766"/>
            <a:ext cx="1786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짧은 글 연습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E46C63-9D72-4FF1-A92D-0798BDAFB142}"/>
              </a:ext>
            </a:extLst>
          </p:cNvPr>
          <p:cNvSpPr/>
          <p:nvPr/>
        </p:nvSpPr>
        <p:spPr>
          <a:xfrm>
            <a:off x="242048" y="713876"/>
            <a:ext cx="11483787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A686F3-74D3-4BC3-9D67-292A8ABF6A8B}"/>
              </a:ext>
            </a:extLst>
          </p:cNvPr>
          <p:cNvSpPr/>
          <p:nvPr/>
        </p:nvSpPr>
        <p:spPr>
          <a:xfrm flipV="1">
            <a:off x="493415" y="1252933"/>
            <a:ext cx="3020750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7C0082-242C-4CC5-A56B-1835E00DD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82"/>
          <a:stretch/>
        </p:blipFill>
        <p:spPr>
          <a:xfrm>
            <a:off x="4843385" y="1275792"/>
            <a:ext cx="4363368" cy="29723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38126D-6DA4-4B32-B6C9-385FC4F23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08"/>
          <a:stretch/>
        </p:blipFill>
        <p:spPr>
          <a:xfrm>
            <a:off x="4423373" y="4338748"/>
            <a:ext cx="3345253" cy="22709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2A85EA-DE0C-43BA-8083-D5C0971AA4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07" b="26798"/>
          <a:stretch/>
        </p:blipFill>
        <p:spPr>
          <a:xfrm>
            <a:off x="7768626" y="4338749"/>
            <a:ext cx="3718470" cy="18053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8530AF-C85D-4BAB-8B66-9C890FD065C5}"/>
              </a:ext>
            </a:extLst>
          </p:cNvPr>
          <p:cNvSpPr txBox="1"/>
          <p:nvPr/>
        </p:nvSpPr>
        <p:spPr>
          <a:xfrm>
            <a:off x="4964444" y="2064424"/>
            <a:ext cx="6096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폭탄 제거 후 일반모드처럼 문제 풀기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F00809-D76A-4A22-9265-21EAED3C1B8C}"/>
              </a:ext>
            </a:extLst>
          </p:cNvPr>
          <p:cNvSpPr txBox="1"/>
          <p:nvPr/>
        </p:nvSpPr>
        <p:spPr>
          <a:xfrm>
            <a:off x="4513160" y="4470912"/>
            <a:ext cx="6096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④ 재시작 여부 확인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18A41-5A48-4C7A-A100-0C836DBD636B}"/>
              </a:ext>
            </a:extLst>
          </p:cNvPr>
          <p:cNvSpPr txBox="1"/>
          <p:nvPr/>
        </p:nvSpPr>
        <p:spPr>
          <a:xfrm>
            <a:off x="7768626" y="4370259"/>
            <a:ext cx="6096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④ 재시작 거절할 경우 프로그램 종료됨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0E1A80-AE86-4529-A6E8-2A76E6EB6B7B}"/>
              </a:ext>
            </a:extLst>
          </p:cNvPr>
          <p:cNvSpPr/>
          <p:nvPr/>
        </p:nvSpPr>
        <p:spPr>
          <a:xfrm>
            <a:off x="493415" y="1808995"/>
            <a:ext cx="3714162" cy="1095755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CF99CA-D4BC-40D5-B393-E09A8107A15A}"/>
              </a:ext>
            </a:extLst>
          </p:cNvPr>
          <p:cNvSpPr/>
          <p:nvPr/>
        </p:nvSpPr>
        <p:spPr>
          <a:xfrm>
            <a:off x="466165" y="3656079"/>
            <a:ext cx="3714162" cy="2074689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260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D45664-87AD-44A2-8336-BCA609470F0B}"/>
              </a:ext>
            </a:extLst>
          </p:cNvPr>
          <p:cNvSpPr txBox="1"/>
          <p:nvPr/>
        </p:nvSpPr>
        <p:spPr>
          <a:xfrm>
            <a:off x="242048" y="313766"/>
            <a:ext cx="1786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짧은 글 연습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63BB9F-85BE-47CC-A648-864DE42FDF33}"/>
              </a:ext>
            </a:extLst>
          </p:cNvPr>
          <p:cNvSpPr/>
          <p:nvPr/>
        </p:nvSpPr>
        <p:spPr>
          <a:xfrm>
            <a:off x="242048" y="713876"/>
            <a:ext cx="11483787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06468-DAF8-4DE7-8A96-11958E6100D6}"/>
              </a:ext>
            </a:extLst>
          </p:cNvPr>
          <p:cNvSpPr txBox="1"/>
          <p:nvPr/>
        </p:nvSpPr>
        <p:spPr>
          <a:xfrm>
            <a:off x="417965" y="978257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4.3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 추가 구현 사항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7CAEE5-6F29-4166-A1D8-C57CFE5D5899}"/>
              </a:ext>
            </a:extLst>
          </p:cNvPr>
          <p:cNvSpPr/>
          <p:nvPr/>
        </p:nvSpPr>
        <p:spPr>
          <a:xfrm>
            <a:off x="501464" y="1335406"/>
            <a:ext cx="2483783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7319A-2D11-4969-9292-CF04242C4B93}"/>
              </a:ext>
            </a:extLst>
          </p:cNvPr>
          <p:cNvSpPr txBox="1"/>
          <p:nvPr/>
        </p:nvSpPr>
        <p:spPr>
          <a:xfrm>
            <a:off x="1135081" y="1486875"/>
            <a:ext cx="6096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글자에 오타 발생 시 </a:t>
            </a:r>
            <a:r>
              <a:rPr lang="ko-KR" altLang="en-US" sz="15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색깔을 다르게</a:t>
            </a:r>
            <a:r>
              <a: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해 </a:t>
            </a:r>
            <a:r>
              <a:rPr lang="ko-KR" altLang="en-US" sz="1500" dirty="0">
                <a:solidFill>
                  <a:schemeClr val="accent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오타를 표시</a:t>
            </a:r>
            <a:r>
              <a:rPr lang="ko-KR" altLang="en-US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하는 기능 추가</a:t>
            </a:r>
            <a:endParaRPr lang="ko-KR" altLang="en-US" sz="15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37C7621-6EED-4811-A865-875CF7522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77"/>
          <a:stretch/>
        </p:blipFill>
        <p:spPr>
          <a:xfrm>
            <a:off x="2436456" y="1915791"/>
            <a:ext cx="7094970" cy="483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5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D45664-87AD-44A2-8336-BCA609470F0B}"/>
              </a:ext>
            </a:extLst>
          </p:cNvPr>
          <p:cNvSpPr txBox="1"/>
          <p:nvPr/>
        </p:nvSpPr>
        <p:spPr>
          <a:xfrm>
            <a:off x="242048" y="313766"/>
            <a:ext cx="649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63BB9F-85BE-47CC-A648-864DE42FDF33}"/>
              </a:ext>
            </a:extLst>
          </p:cNvPr>
          <p:cNvSpPr/>
          <p:nvPr/>
        </p:nvSpPr>
        <p:spPr>
          <a:xfrm>
            <a:off x="242048" y="713876"/>
            <a:ext cx="11483787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87D7F-73B4-4874-A22B-BD66C6A112DD}"/>
              </a:ext>
            </a:extLst>
          </p:cNvPr>
          <p:cNvSpPr txBox="1"/>
          <p:nvPr/>
        </p:nvSpPr>
        <p:spPr>
          <a:xfrm>
            <a:off x="4593890" y="2062006"/>
            <a:ext cx="2891769" cy="3485570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ko-KR" altLang="en-US" sz="2800" dirty="0">
                <a:latin typeface="210 연날리기 R" panose="02020603020101020101" pitchFamily="18" charset="-127"/>
                <a:ea typeface="210 연날리기 R" panose="02020603020101020101" pitchFamily="18" charset="-127"/>
              </a:rPr>
              <a:t> 프로젝트 소개</a:t>
            </a:r>
            <a:endParaRPr lang="en-US" altLang="ko-KR" sz="2800" dirty="0">
              <a:latin typeface="210 연날리기 R" panose="02020603020101020101" pitchFamily="18" charset="-127"/>
              <a:ea typeface="210 연날리기 R" panose="02020603020101020101" pitchFamily="18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210 연날리기 R" panose="02020603020101020101" pitchFamily="18" charset="-127"/>
                <a:ea typeface="210 연날리기 R" panose="02020603020101020101" pitchFamily="18" charset="-127"/>
              </a:rPr>
              <a:t> 화면 내 기능</a:t>
            </a:r>
            <a:endParaRPr lang="en-US" altLang="ko-KR" sz="2800" dirty="0">
              <a:latin typeface="210 연날리기 R" panose="02020603020101020101" pitchFamily="18" charset="-127"/>
              <a:ea typeface="210 연날리기 R" panose="02020603020101020101" pitchFamily="18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210 연날리기 R" panose="02020603020101020101" pitchFamily="18" charset="-127"/>
                <a:ea typeface="210 연날리기 R" panose="02020603020101020101" pitchFamily="18" charset="-127"/>
              </a:rPr>
              <a:t> 낱말 연습</a:t>
            </a:r>
            <a:endParaRPr lang="en-US" altLang="ko-KR" sz="2800" dirty="0">
              <a:latin typeface="210 연날리기 R" panose="02020603020101020101" pitchFamily="18" charset="-127"/>
              <a:ea typeface="210 연날리기 R" panose="02020603020101020101" pitchFamily="18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210 연날리기 R" panose="02020603020101020101" pitchFamily="18" charset="-127"/>
                <a:ea typeface="210 연날리기 R" panose="02020603020101020101" pitchFamily="18" charset="-127"/>
              </a:rPr>
              <a:t> 짧은 글 연습</a:t>
            </a:r>
            <a:endParaRPr lang="en-US" altLang="ko-KR" sz="2800" dirty="0">
              <a:latin typeface="210 연날리기 R" panose="02020603020101020101" pitchFamily="18" charset="-127"/>
              <a:ea typeface="210 연날리기 R" panose="02020603020101020101" pitchFamily="18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sz="2800" dirty="0">
                <a:latin typeface="210 연날리기 R" panose="02020603020101020101" pitchFamily="18" charset="-127"/>
                <a:ea typeface="210 연날리기 R" panose="02020603020101020101" pitchFamily="18" charset="-127"/>
              </a:rPr>
              <a:t> </a:t>
            </a:r>
            <a:r>
              <a:rPr lang="ko-KR" altLang="en-US" sz="2800" dirty="0">
                <a:latin typeface="210 연날리기 R" panose="02020603020101020101" pitchFamily="18" charset="-127"/>
                <a:ea typeface="210 연날리기 R" panose="02020603020101020101" pitchFamily="18" charset="-127"/>
              </a:rPr>
              <a:t>긴 글 연습</a:t>
            </a:r>
            <a:endParaRPr lang="en-US" altLang="ko-KR" sz="2800" dirty="0">
              <a:latin typeface="210 연날리기 R" panose="02020603020101020101" pitchFamily="18" charset="-127"/>
              <a:ea typeface="210 연날리기 R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FD1A22-7649-46C5-9904-3AEAA30FB151}"/>
              </a:ext>
            </a:extLst>
          </p:cNvPr>
          <p:cNvSpPr/>
          <p:nvPr/>
        </p:nvSpPr>
        <p:spPr>
          <a:xfrm>
            <a:off x="4888637" y="2900229"/>
            <a:ext cx="2414726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B24AA1-FD94-49DE-A71B-B09DB459A725}"/>
              </a:ext>
            </a:extLst>
          </p:cNvPr>
          <p:cNvSpPr/>
          <p:nvPr/>
        </p:nvSpPr>
        <p:spPr>
          <a:xfrm>
            <a:off x="4888637" y="3545972"/>
            <a:ext cx="2414726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4F2DCB-DD95-4110-B846-918CD25B8D87}"/>
              </a:ext>
            </a:extLst>
          </p:cNvPr>
          <p:cNvSpPr/>
          <p:nvPr/>
        </p:nvSpPr>
        <p:spPr>
          <a:xfrm>
            <a:off x="4888637" y="4185719"/>
            <a:ext cx="2414726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E1CE3D-2207-43D4-A275-F5419E8455C2}"/>
              </a:ext>
            </a:extLst>
          </p:cNvPr>
          <p:cNvSpPr/>
          <p:nvPr/>
        </p:nvSpPr>
        <p:spPr>
          <a:xfrm>
            <a:off x="4888637" y="4855526"/>
            <a:ext cx="2414726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480241-CBE7-4F52-832D-65520251DDD9}"/>
              </a:ext>
            </a:extLst>
          </p:cNvPr>
          <p:cNvSpPr/>
          <p:nvPr/>
        </p:nvSpPr>
        <p:spPr>
          <a:xfrm>
            <a:off x="4888637" y="5501270"/>
            <a:ext cx="2414726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307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D45664-87AD-44A2-8336-BCA609470F0B}"/>
              </a:ext>
            </a:extLst>
          </p:cNvPr>
          <p:cNvSpPr txBox="1"/>
          <p:nvPr/>
        </p:nvSpPr>
        <p:spPr>
          <a:xfrm>
            <a:off x="242048" y="313766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5. </a:t>
            </a:r>
            <a:r>
              <a:rPr lang="ko-KR" altLang="en-US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긴 글 연습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63BB9F-85BE-47CC-A648-864DE42FDF33}"/>
              </a:ext>
            </a:extLst>
          </p:cNvPr>
          <p:cNvSpPr/>
          <p:nvPr/>
        </p:nvSpPr>
        <p:spPr>
          <a:xfrm>
            <a:off x="242048" y="713876"/>
            <a:ext cx="11483787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06468-DAF8-4DE7-8A96-11958E6100D6}"/>
              </a:ext>
            </a:extLst>
          </p:cNvPr>
          <p:cNvSpPr txBox="1"/>
          <p:nvPr/>
        </p:nvSpPr>
        <p:spPr>
          <a:xfrm>
            <a:off x="439271" y="973219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5.1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긴 글 연습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7A60F-994E-45EF-87B9-C54F55BAACBD}"/>
              </a:ext>
            </a:extLst>
          </p:cNvPr>
          <p:cNvSpPr txBox="1"/>
          <p:nvPr/>
        </p:nvSpPr>
        <p:spPr>
          <a:xfrm>
            <a:off x="820679" y="1440206"/>
            <a:ext cx="6898042" cy="1677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난이도에 따라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글을 선택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수 있고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난이도 별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긴 글을 연습할 수 있다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난이도에 따라 제한시간이 존재한다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(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자유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무제한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초급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300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중급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210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고급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150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점수가 주어지고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시간이 지날수록 점수가 차감된다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제한시간을 넘기면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연습이 종료되면 자신의 점수를 확인할 수 있다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이후 자동으로 다음 레벨로 넘어간다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고급 모드로 플레이했을 경우에는 종료될 시 최종 점수 출력 이후 재시작 또는 타이틀로 넘어간다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C54D8A-220D-42BD-BAC2-8B4169986190}"/>
              </a:ext>
            </a:extLst>
          </p:cNvPr>
          <p:cNvSpPr txBox="1"/>
          <p:nvPr/>
        </p:nvSpPr>
        <p:spPr>
          <a:xfrm>
            <a:off x="439271" y="3962914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5.2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집 짓기 게임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3D3EC3-1B73-4606-B69A-7B52777299C1}"/>
              </a:ext>
            </a:extLst>
          </p:cNvPr>
          <p:cNvSpPr txBox="1"/>
          <p:nvPr/>
        </p:nvSpPr>
        <p:spPr>
          <a:xfrm>
            <a:off x="820679" y="4429901"/>
            <a:ext cx="10885503" cy="200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구현사항과 같이 난이도가 초급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중급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고급으로 나눠지며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난이도 별로 긴 글이 주어진다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난이도에 따라 제한시간이 존재한다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(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초급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300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중급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210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고급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150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줄 씩 완료될 때마다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점수가 올라간다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집의 재료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각 긴 글의 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진행도에 따라 쌓여간다</a:t>
            </a:r>
            <a:r>
              <a:rPr lang="en-US" altLang="ko-KR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연습이 종료되면 자신의 점수를 확인할 수 있다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이후 자동으로 다음 레벨로 넘어간다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고급 모드로 플레이했을 경우에는 종료될 시 최종 점수 출력 이후 재시작 또는 타이틀로 넘어간다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6B3F31-A2A8-4DBA-8BAF-9B5ADF8E0804}"/>
              </a:ext>
            </a:extLst>
          </p:cNvPr>
          <p:cNvSpPr/>
          <p:nvPr/>
        </p:nvSpPr>
        <p:spPr>
          <a:xfrm flipV="1">
            <a:off x="485818" y="1298651"/>
            <a:ext cx="1946664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035D39-75DF-44DA-B1AB-F372F7F7839E}"/>
              </a:ext>
            </a:extLst>
          </p:cNvPr>
          <p:cNvSpPr/>
          <p:nvPr/>
        </p:nvSpPr>
        <p:spPr>
          <a:xfrm flipV="1">
            <a:off x="485818" y="4309383"/>
            <a:ext cx="1591557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DEAE84-4EA0-432C-AA8A-005F6FA9B7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5"/>
          <a:stretch/>
        </p:blipFill>
        <p:spPr>
          <a:xfrm>
            <a:off x="9641150" y="3117268"/>
            <a:ext cx="1961965" cy="3093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9286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E0E850-05F1-4E47-B5C7-81DB4B5650C6}"/>
              </a:ext>
            </a:extLst>
          </p:cNvPr>
          <p:cNvSpPr txBox="1"/>
          <p:nvPr/>
        </p:nvSpPr>
        <p:spPr>
          <a:xfrm>
            <a:off x="242048" y="313766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5. </a:t>
            </a:r>
            <a:r>
              <a:rPr lang="ko-KR" altLang="en-US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긴 글 연습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A0F216-A040-40DF-B036-FDFB99080D54}"/>
              </a:ext>
            </a:extLst>
          </p:cNvPr>
          <p:cNvSpPr/>
          <p:nvPr/>
        </p:nvSpPr>
        <p:spPr>
          <a:xfrm>
            <a:off x="242048" y="713876"/>
            <a:ext cx="11483787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2F140A-6265-4299-AF2E-5C4030E3457E}"/>
              </a:ext>
            </a:extLst>
          </p:cNvPr>
          <p:cNvSpPr txBox="1"/>
          <p:nvPr/>
        </p:nvSpPr>
        <p:spPr>
          <a:xfrm>
            <a:off x="439271" y="929320"/>
            <a:ext cx="30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5.1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긴 글 연습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출력 예시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42DB5EC-FEB0-4952-B16F-F32C8A9F4FD6}"/>
              </a:ext>
            </a:extLst>
          </p:cNvPr>
          <p:cNvSpPr/>
          <p:nvPr/>
        </p:nvSpPr>
        <p:spPr>
          <a:xfrm flipV="1">
            <a:off x="503685" y="1298651"/>
            <a:ext cx="2958605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29D2D4-4533-4D59-952E-A58CB16BB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772" y="1477772"/>
            <a:ext cx="6524063" cy="508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562896F-0948-4EF9-9CDA-861F0D0AA16C}"/>
              </a:ext>
            </a:extLst>
          </p:cNvPr>
          <p:cNvSpPr txBox="1"/>
          <p:nvPr/>
        </p:nvSpPr>
        <p:spPr>
          <a:xfrm>
            <a:off x="439271" y="2992344"/>
            <a:ext cx="43391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사용자는 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accent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어떤 지문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연습할 것인지를 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accent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수 있다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b="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b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ABC77F-5B25-4E69-BC11-6E7782375EC1}"/>
              </a:ext>
            </a:extLst>
          </p:cNvPr>
          <p:cNvSpPr/>
          <p:nvPr/>
        </p:nvSpPr>
        <p:spPr>
          <a:xfrm>
            <a:off x="5780508" y="2067606"/>
            <a:ext cx="2979101" cy="1077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41B7C9-A803-4E31-92B5-B56E22F1B2E8}"/>
              </a:ext>
            </a:extLst>
          </p:cNvPr>
          <p:cNvSpPr/>
          <p:nvPr/>
        </p:nvSpPr>
        <p:spPr>
          <a:xfrm>
            <a:off x="1101289" y="2900911"/>
            <a:ext cx="3052315" cy="100000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154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E0E850-05F1-4E47-B5C7-81DB4B5650C6}"/>
              </a:ext>
            </a:extLst>
          </p:cNvPr>
          <p:cNvSpPr txBox="1"/>
          <p:nvPr/>
        </p:nvSpPr>
        <p:spPr>
          <a:xfrm>
            <a:off x="242048" y="313766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5. </a:t>
            </a:r>
            <a:r>
              <a:rPr lang="ko-KR" altLang="en-US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긴 글 연습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A0F216-A040-40DF-B036-FDFB99080D54}"/>
              </a:ext>
            </a:extLst>
          </p:cNvPr>
          <p:cNvSpPr/>
          <p:nvPr/>
        </p:nvSpPr>
        <p:spPr>
          <a:xfrm>
            <a:off x="242048" y="713876"/>
            <a:ext cx="11483787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2F140A-6265-4299-AF2E-5C4030E3457E}"/>
              </a:ext>
            </a:extLst>
          </p:cNvPr>
          <p:cNvSpPr txBox="1"/>
          <p:nvPr/>
        </p:nvSpPr>
        <p:spPr>
          <a:xfrm>
            <a:off x="439271" y="929320"/>
            <a:ext cx="30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5.1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긴 글 연습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출력 예시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42DB5EC-FEB0-4952-B16F-F32C8A9F4FD6}"/>
              </a:ext>
            </a:extLst>
          </p:cNvPr>
          <p:cNvSpPr/>
          <p:nvPr/>
        </p:nvSpPr>
        <p:spPr>
          <a:xfrm flipV="1">
            <a:off x="503685" y="1298651"/>
            <a:ext cx="2958605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6D185B0-F966-4AD1-8032-4BE49DF8C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1" y="1861288"/>
            <a:ext cx="4873822" cy="369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252F6D9-41DA-4845-B138-97789799C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61288"/>
            <a:ext cx="4739434" cy="226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8ABC77F-5B25-4E69-BC11-6E7782375EC1}"/>
              </a:ext>
            </a:extLst>
          </p:cNvPr>
          <p:cNvSpPr/>
          <p:nvPr/>
        </p:nvSpPr>
        <p:spPr>
          <a:xfrm>
            <a:off x="753767" y="1955306"/>
            <a:ext cx="3390394" cy="1702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F17ABF2-1E34-43B6-97EF-EE9CAA568EC4}"/>
              </a:ext>
            </a:extLst>
          </p:cNvPr>
          <p:cNvCxnSpPr>
            <a:endCxn id="2052" idx="1"/>
          </p:cNvCxnSpPr>
          <p:nvPr/>
        </p:nvCxnSpPr>
        <p:spPr>
          <a:xfrm>
            <a:off x="4194495" y="2785145"/>
            <a:ext cx="1901505" cy="210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2154D5C-67C5-4CC1-805A-29582FED14D0}"/>
              </a:ext>
            </a:extLst>
          </p:cNvPr>
          <p:cNvSpPr txBox="1"/>
          <p:nvPr/>
        </p:nvSpPr>
        <p:spPr>
          <a:xfrm>
            <a:off x="5435313" y="4831444"/>
            <a:ext cx="60946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1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페이지는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줄로 이루어지며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줄을 연습했다면 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accent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다음 페이지로 넘어간다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b="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b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89E9B9-8E7A-44FE-9874-930B298AE0C3}"/>
              </a:ext>
            </a:extLst>
          </p:cNvPr>
          <p:cNvSpPr/>
          <p:nvPr/>
        </p:nvSpPr>
        <p:spPr>
          <a:xfrm>
            <a:off x="6792276" y="4645715"/>
            <a:ext cx="3346882" cy="1170621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851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E0E850-05F1-4E47-B5C7-81DB4B5650C6}"/>
              </a:ext>
            </a:extLst>
          </p:cNvPr>
          <p:cNvSpPr txBox="1"/>
          <p:nvPr/>
        </p:nvSpPr>
        <p:spPr>
          <a:xfrm>
            <a:off x="242048" y="313766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5. </a:t>
            </a:r>
            <a:r>
              <a:rPr lang="ko-KR" altLang="en-US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긴 글 연습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A0F216-A040-40DF-B036-FDFB99080D54}"/>
              </a:ext>
            </a:extLst>
          </p:cNvPr>
          <p:cNvSpPr/>
          <p:nvPr/>
        </p:nvSpPr>
        <p:spPr>
          <a:xfrm>
            <a:off x="242048" y="713876"/>
            <a:ext cx="11483787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2F140A-6265-4299-AF2E-5C4030E3457E}"/>
              </a:ext>
            </a:extLst>
          </p:cNvPr>
          <p:cNvSpPr txBox="1"/>
          <p:nvPr/>
        </p:nvSpPr>
        <p:spPr>
          <a:xfrm>
            <a:off x="439271" y="929320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5.2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긴 글 연습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집 짓기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출력 예시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42DB5EC-FEB0-4952-B16F-F32C8A9F4FD6}"/>
              </a:ext>
            </a:extLst>
          </p:cNvPr>
          <p:cNvSpPr/>
          <p:nvPr/>
        </p:nvSpPr>
        <p:spPr>
          <a:xfrm flipV="1">
            <a:off x="503685" y="1298650"/>
            <a:ext cx="3145037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154D5C-67C5-4CC1-805A-29582FED14D0}"/>
              </a:ext>
            </a:extLst>
          </p:cNvPr>
          <p:cNvSpPr txBox="1"/>
          <p:nvPr/>
        </p:nvSpPr>
        <p:spPr>
          <a:xfrm>
            <a:off x="5674856" y="3208878"/>
            <a:ext cx="651714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긴 글 연습에서 </a:t>
            </a:r>
            <a:endParaRPr lang="en-US" altLang="ko-KR" sz="16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문장을 </a:t>
            </a:r>
            <a:r>
              <a:rPr lang="en-US" altLang="ko-KR" sz="16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100%</a:t>
            </a:r>
            <a:r>
              <a:rPr lang="ko-KR" altLang="en-US" sz="16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정확도로 맞추었을 경우</a:t>
            </a:r>
            <a:r>
              <a:rPr lang="en-US" altLang="ko-KR" sz="16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sz="16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집의 구조물이 하나씩</a:t>
            </a:r>
            <a:r>
              <a:rPr lang="ko-KR" altLang="en-US" sz="16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세워지며 </a:t>
            </a:r>
            <a:endParaRPr lang="en-US" altLang="ko-KR" sz="1600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최종적으로 </a:t>
            </a:r>
            <a:r>
              <a:rPr lang="ko-KR" altLang="en-US" sz="1600" dirty="0">
                <a:solidFill>
                  <a:schemeClr val="accent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집을 완성하는 것이 목표</a:t>
            </a:r>
            <a:r>
              <a:rPr lang="ko-KR" altLang="en-US" sz="16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이다</a:t>
            </a:r>
            <a:r>
              <a:rPr lang="en-US" altLang="ko-KR" sz="16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ko-KR" altLang="en-US" sz="1600" dirty="0"/>
            </a:b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6076BF-ABD0-431A-BFC0-2637F490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70" y="1555056"/>
            <a:ext cx="5558450" cy="437362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8ABC77F-5B25-4E69-BC11-6E7782375EC1}"/>
              </a:ext>
            </a:extLst>
          </p:cNvPr>
          <p:cNvSpPr/>
          <p:nvPr/>
        </p:nvSpPr>
        <p:spPr>
          <a:xfrm>
            <a:off x="3921430" y="3137869"/>
            <a:ext cx="1991098" cy="18868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366B0A-D4FC-406D-8702-930A6AF7D424}"/>
              </a:ext>
            </a:extLst>
          </p:cNvPr>
          <p:cNvSpPr/>
          <p:nvPr/>
        </p:nvSpPr>
        <p:spPr>
          <a:xfrm>
            <a:off x="6675766" y="3026642"/>
            <a:ext cx="4603402" cy="1766045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575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컴퓨터 키보드 아이콘을 사용 하여 손 로열티 무료 사진, 그림, 이미지 그리고 스톡포토그래피. Image 99943969.">
            <a:extLst>
              <a:ext uri="{FF2B5EF4-FFF2-40B4-BE49-F238E27FC236}">
                <a16:creationId xmlns:a16="http://schemas.microsoft.com/office/drawing/2014/main" id="{2711FB04-FAD0-44FF-8E0A-5E2BA4FA8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77" b="92308" l="2000" r="988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683" y="1534735"/>
            <a:ext cx="1647543" cy="16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FF61472-290C-4FF3-82D4-289AD44E0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18" y="261998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210 연날리기 B" panose="02020603020101020101" pitchFamily="18" charset="-127"/>
                <a:ea typeface="210 연날리기 B" panose="02020603020101020101" pitchFamily="18" charset="-127"/>
              </a:rPr>
              <a:t>타닥타닥</a:t>
            </a:r>
            <a:endParaRPr lang="ko-KR" altLang="en-US" dirty="0">
              <a:latin typeface="210 연날리기 B" panose="02020603020101020101" pitchFamily="18" charset="-127"/>
              <a:ea typeface="210 연날리기 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EC633F-A7C2-4677-B329-0AC677C293A6}"/>
              </a:ext>
            </a:extLst>
          </p:cNvPr>
          <p:cNvSpPr/>
          <p:nvPr/>
        </p:nvSpPr>
        <p:spPr>
          <a:xfrm>
            <a:off x="242048" y="713876"/>
            <a:ext cx="11483787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883DB5-DBDF-4342-A203-2ADE0F2B0093}"/>
              </a:ext>
            </a:extLst>
          </p:cNvPr>
          <p:cNvSpPr/>
          <p:nvPr/>
        </p:nvSpPr>
        <p:spPr>
          <a:xfrm>
            <a:off x="242047" y="6098405"/>
            <a:ext cx="11483787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90F2FFD-DFA2-4272-AE78-37AA618A6F61}"/>
              </a:ext>
            </a:extLst>
          </p:cNvPr>
          <p:cNvSpPr txBox="1">
            <a:spLocks/>
          </p:cNvSpPr>
          <p:nvPr/>
        </p:nvSpPr>
        <p:spPr>
          <a:xfrm>
            <a:off x="1749088" y="5227214"/>
            <a:ext cx="8876704" cy="1486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201611178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강경은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/ 202012816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이준영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/ 202011899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조은아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/ 202111380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최   상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1CB8E85-CD72-4C24-A123-814173B5DAF3}"/>
              </a:ext>
            </a:extLst>
          </p:cNvPr>
          <p:cNvSpPr txBox="1">
            <a:spLocks/>
          </p:cNvSpPr>
          <p:nvPr/>
        </p:nvSpPr>
        <p:spPr>
          <a:xfrm>
            <a:off x="2846504" y="3945548"/>
            <a:ext cx="66818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9</a:t>
            </a:r>
            <a:r>
              <a:rPr lang="ko-KR" altLang="en-US" sz="3200" dirty="0"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</a:t>
            </a:r>
            <a:r>
              <a:rPr lang="ko-KR" altLang="en-US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의 발표를 </a:t>
            </a:r>
            <a:r>
              <a:rPr lang="ko-KR" altLang="en-US" sz="3200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들어주셔서</a:t>
            </a:r>
            <a:r>
              <a:rPr lang="ko-KR" altLang="en-US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감사합니다</a:t>
            </a:r>
            <a:r>
              <a:rPr lang="en-US" altLang="ko-KR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!</a:t>
            </a:r>
            <a:endParaRPr lang="ko-KR" altLang="en-US" sz="5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53F3BD-8A0D-4DF8-8BAF-D39C74631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935">
                        <a14:foregroundMark x1="29565" y1="71680" x2="68587" y2="91602"/>
                        <a14:foregroundMark x1="35652" y1="91602" x2="34239" y2="91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96" y="2567870"/>
            <a:ext cx="2028207" cy="1128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02BC0A-D88E-471B-81B6-33514AB3C7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0" b="97750" l="3261" r="922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653" y="2420471"/>
            <a:ext cx="1523943" cy="132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75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6A82ACF-0CA4-4204-957F-0417CD814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23"/>
          <a:stretch/>
        </p:blipFill>
        <p:spPr>
          <a:xfrm>
            <a:off x="309647" y="4314454"/>
            <a:ext cx="1932106" cy="15376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CA49482-BB64-479D-B24A-A66CBEFCE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58"/>
          <a:stretch/>
        </p:blipFill>
        <p:spPr>
          <a:xfrm>
            <a:off x="541540" y="2126346"/>
            <a:ext cx="1444812" cy="13026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말랑말랑플랫폼, 달라진 한컴 타자연습 그리고 산성비 게임 : 네이버 블로그">
            <a:extLst>
              <a:ext uri="{FF2B5EF4-FFF2-40B4-BE49-F238E27FC236}">
                <a16:creationId xmlns:a16="http://schemas.microsoft.com/office/drawing/2014/main" id="{79D8DE91-E761-4147-9277-8D606F37B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110" y="4747735"/>
            <a:ext cx="2260981" cy="12762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D45664-87AD-44A2-8336-BCA609470F0B}"/>
              </a:ext>
            </a:extLst>
          </p:cNvPr>
          <p:cNvSpPr txBox="1"/>
          <p:nvPr/>
        </p:nvSpPr>
        <p:spPr>
          <a:xfrm>
            <a:off x="242048" y="313766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</a:t>
            </a:r>
            <a:r>
              <a:rPr lang="ko-KR" altLang="en-US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63BB9F-85BE-47CC-A648-864DE42FDF33}"/>
              </a:ext>
            </a:extLst>
          </p:cNvPr>
          <p:cNvSpPr/>
          <p:nvPr/>
        </p:nvSpPr>
        <p:spPr>
          <a:xfrm>
            <a:off x="242048" y="713876"/>
            <a:ext cx="11483787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06468-DAF8-4DE7-8A96-11958E6100D6}"/>
              </a:ext>
            </a:extLst>
          </p:cNvPr>
          <p:cNvSpPr txBox="1"/>
          <p:nvPr/>
        </p:nvSpPr>
        <p:spPr>
          <a:xfrm>
            <a:off x="439272" y="1005914"/>
            <a:ext cx="2044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1.1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7A60F-994E-45EF-87B9-C54F55BAACBD}"/>
              </a:ext>
            </a:extLst>
          </p:cNvPr>
          <p:cNvSpPr txBox="1"/>
          <p:nvPr/>
        </p:nvSpPr>
        <p:spPr>
          <a:xfrm>
            <a:off x="2635156" y="1686983"/>
            <a:ext cx="6725008" cy="462286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임의의 랜덤 문자열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생성하여 사용자에게 보여준다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주어진 시간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안에 사용자가 정확하게 같은 문자열을 입력하면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점수를 획득할 수 있는 게임 프로그램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작성한다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나아가 짧은 글 연습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긴 글 연습 등의 모드들과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다양한 </a:t>
            </a:r>
            <a:r>
              <a:rPr lang="ko-KR" altLang="en-US" dirty="0" err="1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즐길거리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추가하여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타자연습에 대한 흥미와 타수 실력을 높일 수 있는 계기를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마련하는 것을 목표로 한다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46BA0F-4624-4EC7-A9F2-03FB3A58074D}"/>
              </a:ext>
            </a:extLst>
          </p:cNvPr>
          <p:cNvSpPr/>
          <p:nvPr/>
        </p:nvSpPr>
        <p:spPr>
          <a:xfrm flipV="1">
            <a:off x="541539" y="1360305"/>
            <a:ext cx="1941882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2FFB8D-0004-489B-85A7-561D0D7CB7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824"/>
          <a:stretch/>
        </p:blipFill>
        <p:spPr>
          <a:xfrm>
            <a:off x="9763378" y="1562532"/>
            <a:ext cx="2054447" cy="17704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101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63BB9F-85BE-47CC-A648-864DE42FDF33}"/>
              </a:ext>
            </a:extLst>
          </p:cNvPr>
          <p:cNvSpPr/>
          <p:nvPr/>
        </p:nvSpPr>
        <p:spPr>
          <a:xfrm>
            <a:off x="242048" y="713876"/>
            <a:ext cx="11483787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05359C-1D21-47E9-940A-BF0FF5E06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562" y="713876"/>
            <a:ext cx="4876800" cy="27146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66B9FB-DD47-4382-86BB-3C49BC6D2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612" y="3603236"/>
            <a:ext cx="4838700" cy="3124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AE54941-FC16-4E0B-B446-FB3F0F969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251" y="2552778"/>
            <a:ext cx="3000375" cy="26125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4F7470-64B7-4353-8DFF-9341B019AEFD}"/>
              </a:ext>
            </a:extLst>
          </p:cNvPr>
          <p:cNvSpPr txBox="1"/>
          <p:nvPr/>
        </p:nvSpPr>
        <p:spPr>
          <a:xfrm>
            <a:off x="242048" y="313766"/>
            <a:ext cx="1786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화면 내 기능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C3E5C1-FBE6-41EE-A7B1-4C4999E2C329}"/>
              </a:ext>
            </a:extLst>
          </p:cNvPr>
          <p:cNvSpPr txBox="1"/>
          <p:nvPr/>
        </p:nvSpPr>
        <p:spPr>
          <a:xfrm>
            <a:off x="430306" y="97344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2.1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E799DE-6784-463C-8F21-3954D1161EF4}"/>
              </a:ext>
            </a:extLst>
          </p:cNvPr>
          <p:cNvSpPr/>
          <p:nvPr/>
        </p:nvSpPr>
        <p:spPr>
          <a:xfrm>
            <a:off x="439183" y="1342779"/>
            <a:ext cx="975688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5C72EE-37D4-441B-A4F2-E8AF43796BB5}"/>
              </a:ext>
            </a:extLst>
          </p:cNvPr>
          <p:cNvSpPr/>
          <p:nvPr/>
        </p:nvSpPr>
        <p:spPr>
          <a:xfrm>
            <a:off x="241217" y="2552777"/>
            <a:ext cx="3391907" cy="256683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8A1B12-C472-4365-ABA7-DF3A94273C4F}"/>
              </a:ext>
            </a:extLst>
          </p:cNvPr>
          <p:cNvSpPr txBox="1"/>
          <p:nvPr/>
        </p:nvSpPr>
        <p:spPr>
          <a:xfrm>
            <a:off x="188228" y="2638512"/>
            <a:ext cx="3578023" cy="2231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 </a:t>
            </a:r>
            <a:r>
              <a:rPr lang="ko-KR" altLang="en-US" sz="1600" b="1" dirty="0" err="1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뒤로가기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endParaRPr lang="en-US" altLang="ko-KR" sz="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연습할 글의 길이를 선택할 수 있는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초기메뉴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게임의 모드를 선택할 수 있는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모드메뉴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난이도를 선택할 수 있는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난이도메뉴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있다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뒤로 가기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있어서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이전단계로 이동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수 있다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22" name="화살표: 굽음 21">
            <a:extLst>
              <a:ext uri="{FF2B5EF4-FFF2-40B4-BE49-F238E27FC236}">
                <a16:creationId xmlns:a16="http://schemas.microsoft.com/office/drawing/2014/main" id="{922BFBE5-CF23-4D61-B25D-D79DD40AEACE}"/>
              </a:ext>
            </a:extLst>
          </p:cNvPr>
          <p:cNvSpPr/>
          <p:nvPr/>
        </p:nvSpPr>
        <p:spPr>
          <a:xfrm>
            <a:off x="5020746" y="1332751"/>
            <a:ext cx="1745880" cy="1220027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왼쪽 24">
            <a:extLst>
              <a:ext uri="{FF2B5EF4-FFF2-40B4-BE49-F238E27FC236}">
                <a16:creationId xmlns:a16="http://schemas.microsoft.com/office/drawing/2014/main" id="{3EA5C3B0-9A9A-4413-A03A-9585B59CCE48}"/>
              </a:ext>
            </a:extLst>
          </p:cNvPr>
          <p:cNvSpPr/>
          <p:nvPr/>
        </p:nvSpPr>
        <p:spPr>
          <a:xfrm>
            <a:off x="5177363" y="5397889"/>
            <a:ext cx="1837274" cy="746235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C86CD3-EB8A-4395-BC74-63A7E82C19A5}"/>
              </a:ext>
            </a:extLst>
          </p:cNvPr>
          <p:cNvSpPr txBox="1"/>
          <p:nvPr/>
        </p:nvSpPr>
        <p:spPr>
          <a:xfrm>
            <a:off x="4102047" y="5455808"/>
            <a:ext cx="1075316" cy="467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실행</a:t>
            </a:r>
            <a:endParaRPr lang="en-US" altLang="ko-KR" sz="1800" b="1" dirty="0">
              <a:solidFill>
                <a:schemeClr val="accent5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화살표: 왼쪽으로 구부러짐 27">
            <a:extLst>
              <a:ext uri="{FF2B5EF4-FFF2-40B4-BE49-F238E27FC236}">
                <a16:creationId xmlns:a16="http://schemas.microsoft.com/office/drawing/2014/main" id="{E1558585-2AC4-4FF4-A60E-8AB80A95F7DA}"/>
              </a:ext>
            </a:extLst>
          </p:cNvPr>
          <p:cNvSpPr/>
          <p:nvPr/>
        </p:nvSpPr>
        <p:spPr>
          <a:xfrm>
            <a:off x="10762429" y="2440927"/>
            <a:ext cx="1217919" cy="1972268"/>
          </a:xfrm>
          <a:prstGeom prst="curvedLeft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D45664-87AD-44A2-8336-BCA609470F0B}"/>
              </a:ext>
            </a:extLst>
          </p:cNvPr>
          <p:cNvSpPr txBox="1"/>
          <p:nvPr/>
        </p:nvSpPr>
        <p:spPr>
          <a:xfrm>
            <a:off x="242048" y="313766"/>
            <a:ext cx="1786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화면 내 기능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63BB9F-85BE-47CC-A648-864DE42FDF33}"/>
              </a:ext>
            </a:extLst>
          </p:cNvPr>
          <p:cNvSpPr/>
          <p:nvPr/>
        </p:nvSpPr>
        <p:spPr>
          <a:xfrm>
            <a:off x="242048" y="713876"/>
            <a:ext cx="11483787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06468-DAF8-4DE7-8A96-11958E6100D6}"/>
              </a:ext>
            </a:extLst>
          </p:cNvPr>
          <p:cNvSpPr txBox="1"/>
          <p:nvPr/>
        </p:nvSpPr>
        <p:spPr>
          <a:xfrm>
            <a:off x="430306" y="97344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2.2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게임스크린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962FB5-3B72-456B-89CF-5970492C6FC0}"/>
              </a:ext>
            </a:extLst>
          </p:cNvPr>
          <p:cNvSpPr/>
          <p:nvPr/>
        </p:nvSpPr>
        <p:spPr>
          <a:xfrm>
            <a:off x="501464" y="1335406"/>
            <a:ext cx="1558155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322201-64F8-4894-8122-3A22DDA10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061" y="1488782"/>
            <a:ext cx="7956331" cy="5219188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5FEA73D7-5120-4D44-9522-04DFD5CD5AD9}"/>
              </a:ext>
            </a:extLst>
          </p:cNvPr>
          <p:cNvSpPr/>
          <p:nvPr/>
        </p:nvSpPr>
        <p:spPr>
          <a:xfrm>
            <a:off x="9428698" y="1569935"/>
            <a:ext cx="2123090" cy="4619745"/>
          </a:xfrm>
          <a:prstGeom prst="frame">
            <a:avLst>
              <a:gd name="adj1" fmla="val 523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DCBEFE-24A6-4A5D-9898-F5AD681F1344}"/>
              </a:ext>
            </a:extLst>
          </p:cNvPr>
          <p:cNvSpPr txBox="1"/>
          <p:nvPr/>
        </p:nvSpPr>
        <p:spPr>
          <a:xfrm>
            <a:off x="242048" y="1488784"/>
            <a:ext cx="3155064" cy="5139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1600" b="1" dirty="0" err="1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설명창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 b="1" dirty="0" err="1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정보창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800" b="1" dirty="0">
              <a:solidFill>
                <a:schemeClr val="accent5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우측에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게임설명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타자속도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획득점수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진행도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오타수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정확도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게임창과 분리해 표기해주었다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타자 속도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타수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최고타자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 타자속도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정확도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(%)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맞은 문자열의 개수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 문자열의 개수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* 100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오타 수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틀린 문자열의 개수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진행도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(%) :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완료된 단어의 개수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 단어의 개수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100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579B5-36D0-435C-8ECC-E9D5A23759F1}"/>
              </a:ext>
            </a:extLst>
          </p:cNvPr>
          <p:cNvSpPr/>
          <p:nvPr/>
        </p:nvSpPr>
        <p:spPr>
          <a:xfrm>
            <a:off x="242048" y="1488782"/>
            <a:ext cx="3155064" cy="5139547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787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D45664-87AD-44A2-8336-BCA609470F0B}"/>
              </a:ext>
            </a:extLst>
          </p:cNvPr>
          <p:cNvSpPr txBox="1"/>
          <p:nvPr/>
        </p:nvSpPr>
        <p:spPr>
          <a:xfrm>
            <a:off x="242048" y="313766"/>
            <a:ext cx="1786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화면 내 기능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63BB9F-85BE-47CC-A648-864DE42FDF33}"/>
              </a:ext>
            </a:extLst>
          </p:cNvPr>
          <p:cNvSpPr/>
          <p:nvPr/>
        </p:nvSpPr>
        <p:spPr>
          <a:xfrm>
            <a:off x="242048" y="713876"/>
            <a:ext cx="11483787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B1AD7F-FFA7-4B7E-8AF1-18F252A56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288" y="1524102"/>
            <a:ext cx="7749547" cy="4861614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5FEA73D7-5120-4D44-9522-04DFD5CD5AD9}"/>
              </a:ext>
            </a:extLst>
          </p:cNvPr>
          <p:cNvSpPr/>
          <p:nvPr/>
        </p:nvSpPr>
        <p:spPr>
          <a:xfrm>
            <a:off x="4787919" y="3237187"/>
            <a:ext cx="4394724" cy="599089"/>
          </a:xfrm>
          <a:prstGeom prst="frame">
            <a:avLst>
              <a:gd name="adj1" fmla="val 5482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C40A9E-8FBE-44F7-B5A1-27ACE766BB2B}"/>
              </a:ext>
            </a:extLst>
          </p:cNvPr>
          <p:cNvSpPr txBox="1"/>
          <p:nvPr/>
        </p:nvSpPr>
        <p:spPr>
          <a:xfrm>
            <a:off x="479856" y="2656149"/>
            <a:ext cx="3111848" cy="2231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시작 전 대기화면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준비되면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spacebar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눌러주세요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게임을 바로 시작하지 않고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설명도 읽어보고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마음의 준비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됐을 때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게임을 시작할 수 있다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CBB04-7CC7-4F7F-82AC-197FDEDEA27B}"/>
              </a:ext>
            </a:extLst>
          </p:cNvPr>
          <p:cNvSpPr txBox="1"/>
          <p:nvPr/>
        </p:nvSpPr>
        <p:spPr>
          <a:xfrm>
            <a:off x="430306" y="973447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2.3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게임 시작 전 준비화면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18182C-828D-4991-BB0B-8F2C2E2E3CF8}"/>
              </a:ext>
            </a:extLst>
          </p:cNvPr>
          <p:cNvSpPr/>
          <p:nvPr/>
        </p:nvSpPr>
        <p:spPr>
          <a:xfrm>
            <a:off x="501464" y="1335406"/>
            <a:ext cx="2777699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30540F-15E7-471E-A488-6B46BF59D01E}"/>
              </a:ext>
            </a:extLst>
          </p:cNvPr>
          <p:cNvSpPr/>
          <p:nvPr/>
        </p:nvSpPr>
        <p:spPr>
          <a:xfrm>
            <a:off x="430306" y="2456257"/>
            <a:ext cx="3155064" cy="2630843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231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D45664-87AD-44A2-8336-BCA609470F0B}"/>
              </a:ext>
            </a:extLst>
          </p:cNvPr>
          <p:cNvSpPr txBox="1"/>
          <p:nvPr/>
        </p:nvSpPr>
        <p:spPr>
          <a:xfrm>
            <a:off x="242048" y="313766"/>
            <a:ext cx="1786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화면 내 기능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63BB9F-85BE-47CC-A648-864DE42FDF33}"/>
              </a:ext>
            </a:extLst>
          </p:cNvPr>
          <p:cNvSpPr/>
          <p:nvPr/>
        </p:nvSpPr>
        <p:spPr>
          <a:xfrm>
            <a:off x="242048" y="713876"/>
            <a:ext cx="11483787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06468-DAF8-4DE7-8A96-11958E6100D6}"/>
              </a:ext>
            </a:extLst>
          </p:cNvPr>
          <p:cNvSpPr txBox="1"/>
          <p:nvPr/>
        </p:nvSpPr>
        <p:spPr>
          <a:xfrm>
            <a:off x="430306" y="973447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2.4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일시정지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962FB5-3B72-456B-89CF-5970492C6FC0}"/>
              </a:ext>
            </a:extLst>
          </p:cNvPr>
          <p:cNvSpPr/>
          <p:nvPr/>
        </p:nvSpPr>
        <p:spPr>
          <a:xfrm>
            <a:off x="501464" y="1335406"/>
            <a:ext cx="1558155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322201-64F8-4894-8122-3A22DDA10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324" y="1604279"/>
            <a:ext cx="7287212" cy="46934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690C1A-BE8D-449F-BDCE-B808EE056CBD}"/>
              </a:ext>
            </a:extLst>
          </p:cNvPr>
          <p:cNvSpPr txBox="1"/>
          <p:nvPr/>
        </p:nvSpPr>
        <p:spPr>
          <a:xfrm>
            <a:off x="605512" y="1704738"/>
            <a:ext cx="3657733" cy="4308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일시정지 기능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(esc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)&gt;</a:t>
            </a: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Esc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누르면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창 밑에 이렇게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일시정지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뜨고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일시정지 양 옆의 별이 </a:t>
            </a:r>
            <a:r>
              <a:rPr lang="ko-KR" alt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깜빡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거린다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</a:t>
            </a:r>
            <a:r>
              <a:rPr lang="ko-KR" alt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게임재개 </a:t>
            </a: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</a:t>
            </a:r>
            <a:endParaRPr lang="en-US" altLang="ko-KR" sz="1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멈췄던 제한시간이 다시 흐르고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게임이 재개된다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</a:t>
            </a:r>
            <a:r>
              <a:rPr lang="ko-KR" alt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초기 메뉴 </a:t>
            </a: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</a:t>
            </a:r>
            <a:endParaRPr lang="en-US" altLang="ko-KR" sz="1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초기 메뉴였던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낱말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짧은 글 연습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긴 글 연습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 종료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고르는 메뉴로 돌아간다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5FEA73D7-5120-4D44-9522-04DFD5CD5AD9}"/>
              </a:ext>
            </a:extLst>
          </p:cNvPr>
          <p:cNvSpPr/>
          <p:nvPr/>
        </p:nvSpPr>
        <p:spPr>
          <a:xfrm>
            <a:off x="4471051" y="5877016"/>
            <a:ext cx="4886013" cy="351831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0DA817-53D5-4639-A9D0-80200D6734E0}"/>
              </a:ext>
            </a:extLst>
          </p:cNvPr>
          <p:cNvSpPr/>
          <p:nvPr/>
        </p:nvSpPr>
        <p:spPr>
          <a:xfrm>
            <a:off x="501464" y="1623337"/>
            <a:ext cx="3761781" cy="465534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476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D45664-87AD-44A2-8336-BCA609470F0B}"/>
              </a:ext>
            </a:extLst>
          </p:cNvPr>
          <p:cNvSpPr txBox="1"/>
          <p:nvPr/>
        </p:nvSpPr>
        <p:spPr>
          <a:xfrm>
            <a:off x="242048" y="313766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낱말 연습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63BB9F-85BE-47CC-A648-864DE42FDF33}"/>
              </a:ext>
            </a:extLst>
          </p:cNvPr>
          <p:cNvSpPr/>
          <p:nvPr/>
        </p:nvSpPr>
        <p:spPr>
          <a:xfrm>
            <a:off x="242048" y="713876"/>
            <a:ext cx="11483787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06468-DAF8-4DE7-8A96-11958E6100D6}"/>
              </a:ext>
            </a:extLst>
          </p:cNvPr>
          <p:cNvSpPr txBox="1"/>
          <p:nvPr/>
        </p:nvSpPr>
        <p:spPr>
          <a:xfrm>
            <a:off x="439271" y="948264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3.1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낱말 연습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7A60F-994E-45EF-87B9-C54F55BAACBD}"/>
              </a:ext>
            </a:extLst>
          </p:cNvPr>
          <p:cNvSpPr txBox="1"/>
          <p:nvPr/>
        </p:nvSpPr>
        <p:spPr>
          <a:xfrm>
            <a:off x="761999" y="1421796"/>
            <a:ext cx="6942926" cy="1677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랜덤으로 단어가 출력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되고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단어를 맞게 작성하여 점수를 얻는다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구현사항과 같이 난이도가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초급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중급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고급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나눠진다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점수가 주어지고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시간이 지날수록 점수가 차감된다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제한시간을 넘기면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연습이 종료되면 자신의 점수를 확인할 수 있다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이후 자동으로 다음 레벨로 넘어간다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고급 모드로 플레이했을 경우에는 종료될 시 최종 점수 출력 이후 재시작 또는 타이틀로 넘어간다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C54D8A-220D-42BD-BAC2-8B4169986190}"/>
              </a:ext>
            </a:extLst>
          </p:cNvPr>
          <p:cNvSpPr txBox="1"/>
          <p:nvPr/>
        </p:nvSpPr>
        <p:spPr>
          <a:xfrm>
            <a:off x="420587" y="3695330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3.2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가위바위보 게임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3D3EC3-1B73-4606-B69A-7B52777299C1}"/>
              </a:ext>
            </a:extLst>
          </p:cNvPr>
          <p:cNvSpPr txBox="1"/>
          <p:nvPr/>
        </p:nvSpPr>
        <p:spPr>
          <a:xfrm>
            <a:off x="761999" y="4146003"/>
            <a:ext cx="6898042" cy="2000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가위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바위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중 하나의 이미지가 주어진다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가위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바위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보에 각각 배정된 낱말을 보고 이길 수 있는 낱말을 작성하여 점수를 얻는다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구현사항과 같이 난이도가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초급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중급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고급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나눠진다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점수가 주어지고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시간이 지날수록 점수가 차감된다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제한시간을 넘기면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연습이 종료되면 자신의 점수를 확인할 수 있다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이후 자동으로 다음 레벨로 넘어간다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고급 모드로 플레이했을 경우에는 종료될 시 최종 점수 출력 이후 재시작 또는 타이틀로 넘어간다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21FEF-3EC6-495F-B6AF-1F041191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5" b="2053"/>
          <a:stretch/>
        </p:blipFill>
        <p:spPr>
          <a:xfrm>
            <a:off x="8543365" y="3879996"/>
            <a:ext cx="3182470" cy="21962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A3341F-B6EC-4B7D-8513-3CCD337D0FF1}"/>
              </a:ext>
            </a:extLst>
          </p:cNvPr>
          <p:cNvSpPr/>
          <p:nvPr/>
        </p:nvSpPr>
        <p:spPr>
          <a:xfrm flipV="1">
            <a:off x="501464" y="1294736"/>
            <a:ext cx="1941882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639F66-75FC-40B1-BE53-E95C1E16A07D}"/>
              </a:ext>
            </a:extLst>
          </p:cNvPr>
          <p:cNvSpPr/>
          <p:nvPr/>
        </p:nvSpPr>
        <p:spPr>
          <a:xfrm flipV="1">
            <a:off x="480537" y="4008754"/>
            <a:ext cx="1941882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509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6CC047-8906-48E0-8E56-C24996F9C6D5}"/>
              </a:ext>
            </a:extLst>
          </p:cNvPr>
          <p:cNvSpPr txBox="1"/>
          <p:nvPr/>
        </p:nvSpPr>
        <p:spPr>
          <a:xfrm>
            <a:off x="407351" y="9438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3.1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낱말 연습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7043AE-966E-4A52-9E48-E864752C5745}"/>
              </a:ext>
            </a:extLst>
          </p:cNvPr>
          <p:cNvSpPr txBox="1"/>
          <p:nvPr/>
        </p:nvSpPr>
        <p:spPr>
          <a:xfrm>
            <a:off x="539109" y="1197837"/>
            <a:ext cx="4507964" cy="5878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 연습창에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영문 단어들이 랜덤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하게 미리 제시되고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사용자는 아래의 입력창에서 영문 단어를 하나씩 입력한다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입력이 완료되면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연습창의 </a:t>
            </a:r>
            <a:r>
              <a:rPr lang="ko-KR" altLang="en-US" sz="1400" dirty="0">
                <a:solidFill>
                  <a:schemeClr val="accent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문자열이 바뀐다</a:t>
            </a:r>
            <a:r>
              <a:rPr lang="en-US" altLang="ko-KR" sz="1400" dirty="0">
                <a:solidFill>
                  <a:schemeClr val="accent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남은 시간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(7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존재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입력시간이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초가 지날수록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점에서 점수가 </a:t>
            </a:r>
            <a:r>
              <a:rPr lang="en-US" altLang="ko-KR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 씩</a:t>
            </a:r>
            <a:r>
              <a:rPr lang="ko-KR" altLang="en-US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차감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초부터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 사이에 입력을 성공 시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기본점수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 획득 가능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b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BUT</a:t>
            </a:r>
            <a:r>
              <a:rPr lang="en-US" altLang="ko-KR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 시간</a:t>
            </a:r>
            <a:r>
              <a:rPr lang="en-US" altLang="ko-KR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(7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</a:t>
            </a:r>
            <a:r>
              <a:rPr lang="en-US" altLang="ko-KR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넘기면 </a:t>
            </a:r>
            <a:endParaRPr lang="en-US" altLang="ko-KR" sz="1400" dirty="0">
              <a:solidFill>
                <a:schemeClr val="accen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 획득</a:t>
            </a: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연습창의 </a:t>
            </a:r>
            <a:r>
              <a:rPr lang="ko-KR" altLang="en-US" sz="1400" dirty="0">
                <a:solidFill>
                  <a:schemeClr val="accent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문자열이 바뀐다</a:t>
            </a:r>
            <a:r>
              <a:rPr lang="en-US" altLang="ko-KR" sz="1400" dirty="0">
                <a:solidFill>
                  <a:schemeClr val="accent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050" dirty="0">
              <a:solidFill>
                <a:schemeClr val="accent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단어를 입력해 얻은 점수가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점수에 더해져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현재의 총 점수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왼쪽 하단에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SCORE: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출력된다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51AEF-522F-4365-8365-86607C478CF6}"/>
              </a:ext>
            </a:extLst>
          </p:cNvPr>
          <p:cNvSpPr txBox="1"/>
          <p:nvPr/>
        </p:nvSpPr>
        <p:spPr>
          <a:xfrm>
            <a:off x="242048" y="313766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낱말 연습</a:t>
            </a:r>
            <a:r>
              <a:rPr lang="en-US" altLang="ko-KR" sz="2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2000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E46C63-9D72-4FF1-A92D-0798BDAFB142}"/>
              </a:ext>
            </a:extLst>
          </p:cNvPr>
          <p:cNvSpPr/>
          <p:nvPr/>
        </p:nvSpPr>
        <p:spPr>
          <a:xfrm>
            <a:off x="242048" y="713876"/>
            <a:ext cx="11483787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E10806-8829-4C6D-B779-D86416385D14}"/>
              </a:ext>
            </a:extLst>
          </p:cNvPr>
          <p:cNvSpPr/>
          <p:nvPr/>
        </p:nvSpPr>
        <p:spPr>
          <a:xfrm flipV="1">
            <a:off x="407351" y="1308352"/>
            <a:ext cx="2220439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D2D82A-EB67-417D-8DB6-ADB774CD2A20}"/>
              </a:ext>
            </a:extLst>
          </p:cNvPr>
          <p:cNvSpPr/>
          <p:nvPr/>
        </p:nvSpPr>
        <p:spPr>
          <a:xfrm>
            <a:off x="407351" y="1421181"/>
            <a:ext cx="4734942" cy="1269507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5058DD-925E-4D84-BA97-D2965B63A046}"/>
              </a:ext>
            </a:extLst>
          </p:cNvPr>
          <p:cNvSpPr/>
          <p:nvPr/>
        </p:nvSpPr>
        <p:spPr>
          <a:xfrm>
            <a:off x="407350" y="2817682"/>
            <a:ext cx="4764059" cy="2699261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739885-9A8F-4488-9F63-9B0172B2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4"/>
          <a:stretch/>
        </p:blipFill>
        <p:spPr>
          <a:xfrm>
            <a:off x="5284915" y="1859963"/>
            <a:ext cx="6440920" cy="442052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7C48382-14B4-4E8A-887A-225D1D5E1775}"/>
              </a:ext>
            </a:extLst>
          </p:cNvPr>
          <p:cNvSpPr/>
          <p:nvPr/>
        </p:nvSpPr>
        <p:spPr>
          <a:xfrm>
            <a:off x="407350" y="5638833"/>
            <a:ext cx="4764059" cy="1037175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487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1021</TotalTime>
  <Words>1796</Words>
  <Application>Microsoft Office PowerPoint</Application>
  <PresentationFormat>와이드스크린</PresentationFormat>
  <Paragraphs>261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나눔스퀘어_ac</vt:lpstr>
      <vt:lpstr>KoPub돋움체 Bold</vt:lpstr>
      <vt:lpstr>Tmon몬소리 Black</vt:lpstr>
      <vt:lpstr>210 연날리기 B</vt:lpstr>
      <vt:lpstr>210 연날리기 R</vt:lpstr>
      <vt:lpstr>Arial</vt:lpstr>
      <vt:lpstr>나눔스퀘어_ac Bold</vt:lpstr>
      <vt:lpstr>맑은 고딕</vt:lpstr>
      <vt:lpstr>Office 테마</vt:lpstr>
      <vt:lpstr>타닥타닥, &lt;내 열정 불타는 소리&gt;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타닥타닥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airplane301@gmail.com</dc:creator>
  <cp:lastModifiedBy>choi sang</cp:lastModifiedBy>
  <cp:revision>73</cp:revision>
  <dcterms:created xsi:type="dcterms:W3CDTF">2021-05-01T04:18:47Z</dcterms:created>
  <dcterms:modified xsi:type="dcterms:W3CDTF">2021-06-08T21:05:46Z</dcterms:modified>
</cp:coreProperties>
</file>